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4"/>
  </p:notesMasterIdLst>
  <p:handoutMasterIdLst>
    <p:handoutMasterId r:id="rId55"/>
  </p:handoutMasterIdLst>
  <p:sldIdLst>
    <p:sldId id="274" r:id="rId2"/>
    <p:sldId id="580" r:id="rId3"/>
    <p:sldId id="611" r:id="rId4"/>
    <p:sldId id="684" r:id="rId5"/>
    <p:sldId id="729" r:id="rId6"/>
    <p:sldId id="680" r:id="rId7"/>
    <p:sldId id="739" r:id="rId8"/>
    <p:sldId id="726" r:id="rId9"/>
    <p:sldId id="690" r:id="rId10"/>
    <p:sldId id="673" r:id="rId11"/>
    <p:sldId id="674" r:id="rId12"/>
    <p:sldId id="679" r:id="rId13"/>
    <p:sldId id="693" r:id="rId14"/>
    <p:sldId id="694" r:id="rId15"/>
    <p:sldId id="696" r:id="rId16"/>
    <p:sldId id="740" r:id="rId17"/>
    <p:sldId id="697" r:id="rId18"/>
    <p:sldId id="698" r:id="rId19"/>
    <p:sldId id="699" r:id="rId20"/>
    <p:sldId id="700" r:id="rId21"/>
    <p:sldId id="701" r:id="rId22"/>
    <p:sldId id="702" r:id="rId23"/>
    <p:sldId id="703" r:id="rId24"/>
    <p:sldId id="704" r:id="rId25"/>
    <p:sldId id="705" r:id="rId26"/>
    <p:sldId id="706" r:id="rId27"/>
    <p:sldId id="707" r:id="rId28"/>
    <p:sldId id="708" r:id="rId29"/>
    <p:sldId id="709" r:id="rId30"/>
    <p:sldId id="741" r:id="rId31"/>
    <p:sldId id="711" r:id="rId32"/>
    <p:sldId id="712" r:id="rId33"/>
    <p:sldId id="713" r:id="rId34"/>
    <p:sldId id="714" r:id="rId35"/>
    <p:sldId id="718" r:id="rId36"/>
    <p:sldId id="732" r:id="rId37"/>
    <p:sldId id="672" r:id="rId38"/>
    <p:sldId id="685" r:id="rId39"/>
    <p:sldId id="728" r:id="rId40"/>
    <p:sldId id="733" r:id="rId41"/>
    <p:sldId id="736" r:id="rId42"/>
    <p:sldId id="631" r:id="rId43"/>
    <p:sldId id="737" r:id="rId44"/>
    <p:sldId id="632" r:id="rId45"/>
    <p:sldId id="735" r:id="rId46"/>
    <p:sldId id="742" r:id="rId47"/>
    <p:sldId id="731" r:id="rId48"/>
    <p:sldId id="743" r:id="rId49"/>
    <p:sldId id="744" r:id="rId50"/>
    <p:sldId id="727" r:id="rId51"/>
    <p:sldId id="648" r:id="rId52"/>
    <p:sldId id="688" r:id="rId53"/>
  </p:sldIdLst>
  <p:sldSz cx="9144000" cy="6858000" type="screen4x3"/>
  <p:notesSz cx="6888163" cy="100203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0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48" autoAdjust="0"/>
    <p:restoredTop sz="94980" autoAdjust="0"/>
  </p:normalViewPr>
  <p:slideViewPr>
    <p:cSldViewPr>
      <p:cViewPr>
        <p:scale>
          <a:sx n="56" d="100"/>
          <a:sy n="56" d="100"/>
        </p:scale>
        <p:origin x="1949" y="5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fld id="{75283A00-52F1-4D09-AAAA-8FA8B1DFE07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102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163" y="4759325"/>
            <a:ext cx="5049837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fld id="{D87C79AC-ED6D-4BCB-846F-942461D989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0452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EBD9EEE5-D42A-4B79-9B67-6841399A2B6C}" type="slidenum">
              <a:rPr lang="en-GB" altLang="en-US" sz="1300" smtClean="0">
                <a:solidFill>
                  <a:srgbClr val="000000"/>
                </a:solidFill>
              </a:rPr>
              <a:pPr/>
              <a:t>2</a:t>
            </a:fld>
            <a:endParaRPr lang="en-GB" altLang="en-US" sz="1300" smtClean="0">
              <a:solidFill>
                <a:srgbClr val="000000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85699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42BE512-4E62-44D3-8B88-2D22CF6F2A9E}" type="slidenum">
              <a:rPr lang="en-GB" altLang="en-US" sz="1300"/>
              <a:pPr eaLnBrk="1" hangingPunct="1"/>
              <a:t>21</a:t>
            </a:fld>
            <a:endParaRPr lang="en-GB" altLang="en-US" sz="130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93659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4469B88-88E8-4814-BF84-DF7A8523D967}" type="slidenum">
              <a:rPr lang="en-GB" altLang="en-US" sz="1300"/>
              <a:pPr eaLnBrk="1" hangingPunct="1"/>
              <a:t>22</a:t>
            </a:fld>
            <a:endParaRPr lang="en-GB" altLang="en-US" sz="130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27560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A0353F1-8A00-4DD8-946C-7ECC9FEB0DF8}" type="slidenum">
              <a:rPr lang="en-GB" altLang="en-US" sz="1300"/>
              <a:pPr eaLnBrk="1" hangingPunct="1"/>
              <a:t>24</a:t>
            </a:fld>
            <a:endParaRPr lang="en-GB" altLang="en-US" sz="13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65456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8A86896-A27F-4711-9503-AA4BEDFBAA9A}" type="slidenum">
              <a:rPr lang="en-GB" altLang="en-US" sz="1300"/>
              <a:pPr eaLnBrk="1" hangingPunct="1"/>
              <a:t>25</a:t>
            </a:fld>
            <a:endParaRPr lang="en-GB" altLang="en-US" sz="13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916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4751DF3-F2D0-48B0-8F86-1D2F1CA5E99F}" type="slidenum">
              <a:rPr lang="en-GB" altLang="en-US" sz="1300"/>
              <a:pPr eaLnBrk="1" hangingPunct="1"/>
              <a:t>26</a:t>
            </a:fld>
            <a:endParaRPr lang="en-GB" altLang="en-US" sz="13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10973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D6BBFC3-4D2A-4160-8807-A30048E22DA5}" type="slidenum">
              <a:rPr lang="en-GB" altLang="en-US" sz="1300"/>
              <a:pPr eaLnBrk="1" hangingPunct="1"/>
              <a:t>27</a:t>
            </a:fld>
            <a:endParaRPr lang="en-GB" altLang="en-US" sz="130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68243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414470B-DC8F-454D-8CDC-CD1BACB24EBC}" type="slidenum">
              <a:rPr lang="en-GB" altLang="en-US" sz="1300"/>
              <a:pPr eaLnBrk="1" hangingPunct="1"/>
              <a:t>29</a:t>
            </a:fld>
            <a:endParaRPr lang="en-GB" altLang="en-US" sz="13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458597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414470B-DC8F-454D-8CDC-CD1BACB24EBC}" type="slidenum">
              <a:rPr lang="en-GB" altLang="en-US" sz="1300"/>
              <a:pPr eaLnBrk="1" hangingPunct="1"/>
              <a:t>30</a:t>
            </a:fld>
            <a:endParaRPr lang="en-GB" altLang="en-US" sz="13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77569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F4667A0-FDE3-4F3E-BB28-EE808A625D69}" type="slidenum">
              <a:rPr lang="en-GB" altLang="en-US" sz="1300"/>
              <a:pPr eaLnBrk="1" hangingPunct="1"/>
              <a:t>31</a:t>
            </a:fld>
            <a:endParaRPr lang="en-GB" altLang="en-US" sz="130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748513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5478052-8A39-4C37-A763-5F2E31309EDB}" type="slidenum">
              <a:rPr lang="en-GB" altLang="en-US" sz="1300"/>
              <a:pPr eaLnBrk="1" hangingPunct="1"/>
              <a:t>32</a:t>
            </a:fld>
            <a:endParaRPr lang="en-GB" altLang="en-US" sz="13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1402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0C1DC903-68F7-482A-959A-9B0C1045BA20}" type="slidenum">
              <a:rPr lang="en-GB" altLang="en-US" sz="1300" smtClean="0"/>
              <a:pPr/>
              <a:t>3</a:t>
            </a:fld>
            <a:endParaRPr lang="en-GB" altLang="en-US" sz="130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94850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B0A1B83-D771-4059-BC0E-9D52DA18F927}" type="slidenum">
              <a:rPr lang="en-GB" altLang="en-US" sz="1300"/>
              <a:pPr eaLnBrk="1" hangingPunct="1"/>
              <a:t>33</a:t>
            </a:fld>
            <a:endParaRPr lang="en-GB" altLang="en-US" sz="130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62004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F7D23284-FB8E-42F0-A156-602444BD3960}" type="slidenum">
              <a:rPr lang="en-GB" altLang="en-US" sz="1300"/>
              <a:pPr eaLnBrk="1" hangingPunct="1"/>
              <a:t>34</a:t>
            </a:fld>
            <a:endParaRPr lang="en-GB" altLang="en-US" sz="130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49535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61DB193-371D-41CB-B60D-F8B80FF70410}" type="slidenum">
              <a:rPr lang="en-GB" altLang="en-US" sz="1300"/>
              <a:pPr eaLnBrk="1" hangingPunct="1"/>
              <a:t>35</a:t>
            </a:fld>
            <a:endParaRPr lang="en-GB" altLang="en-US" sz="130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519103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61DB193-371D-41CB-B60D-F8B80FF70410}" type="slidenum">
              <a:rPr lang="en-GB" altLang="en-US" sz="1300"/>
              <a:pPr eaLnBrk="1" hangingPunct="1"/>
              <a:t>36</a:t>
            </a:fld>
            <a:endParaRPr lang="en-GB" altLang="en-US" sz="130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63246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9585BA33-577F-42AE-A3C8-D2E179467206}" type="slidenum">
              <a:rPr lang="en-GB" altLang="en-US" sz="1300" smtClean="0"/>
              <a:pPr/>
              <a:t>37</a:t>
            </a:fld>
            <a:endParaRPr lang="en-GB" altLang="en-US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181336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9585BA33-577F-42AE-A3C8-D2E179467206}" type="slidenum">
              <a:rPr lang="en-GB" altLang="en-US" sz="1300" smtClean="0"/>
              <a:pPr/>
              <a:t>38</a:t>
            </a:fld>
            <a:endParaRPr lang="en-GB" altLang="en-US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293056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39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883400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40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767689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42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820374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43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86730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F55AF69-FD9B-4B13-9D93-E4B2F5E7A4A1}" type="slidenum">
              <a:rPr lang="en-GB" altLang="en-US" sz="1300"/>
              <a:pPr eaLnBrk="1" hangingPunct="1"/>
              <a:t>8</a:t>
            </a:fld>
            <a:endParaRPr lang="en-GB" altLang="en-US" sz="13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9645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60264467-6DC8-4091-A0BA-5DE98950712D}" type="slidenum">
              <a:rPr lang="en-GB" altLang="en-US" sz="1300" smtClean="0"/>
              <a:pPr/>
              <a:t>44</a:t>
            </a:fld>
            <a:endParaRPr lang="en-GB" altLang="en-US" sz="13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493759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60264467-6DC8-4091-A0BA-5DE98950712D}" type="slidenum">
              <a:rPr lang="en-GB" altLang="en-US" sz="1300" smtClean="0"/>
              <a:pPr/>
              <a:t>45</a:t>
            </a:fld>
            <a:endParaRPr lang="en-GB" altLang="en-US" sz="13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220065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46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817101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47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122055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48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234205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8AB1B60E-105E-4726-B827-BCDE1B4A21A1}" type="slidenum">
              <a:rPr lang="en-GB" altLang="en-US" sz="1300" smtClean="0"/>
              <a:pPr/>
              <a:t>49</a:t>
            </a:fld>
            <a:endParaRPr lang="en-GB" altLang="en-US" sz="13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76528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9585BA33-577F-42AE-A3C8-D2E179467206}" type="slidenum">
              <a:rPr lang="en-GB" altLang="en-US" sz="1300" smtClean="0"/>
              <a:pPr/>
              <a:t>50</a:t>
            </a:fld>
            <a:endParaRPr lang="en-GB" altLang="en-US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56190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9585BA33-577F-42AE-A3C8-D2E179467206}" type="slidenum">
              <a:rPr lang="en-GB" altLang="en-US" sz="1300" smtClean="0"/>
              <a:pPr/>
              <a:t>9</a:t>
            </a:fld>
            <a:endParaRPr lang="en-GB" altLang="en-US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15116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4DF3BA6-5719-418D-AC39-B796ECDE6DAE}" type="slidenum">
              <a:rPr lang="en-GB" altLang="en-US" sz="1300"/>
              <a:pPr eaLnBrk="1" hangingPunct="1"/>
              <a:t>13</a:t>
            </a:fld>
            <a:endParaRPr lang="en-GB" altLang="en-US" sz="130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4223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4DF3BA6-5719-418D-AC39-B796ECDE6DAE}" type="slidenum">
              <a:rPr lang="en-GB" altLang="en-US" sz="1300"/>
              <a:pPr eaLnBrk="1" hangingPunct="1"/>
              <a:t>14</a:t>
            </a:fld>
            <a:endParaRPr lang="en-GB" altLang="en-US" sz="130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4669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2A40DDF-3933-452A-AC06-3255F0714ADC}" type="slidenum">
              <a:rPr lang="en-GB" altLang="en-US" sz="1300"/>
              <a:pPr eaLnBrk="1" hangingPunct="1"/>
              <a:t>18</a:t>
            </a:fld>
            <a:endParaRPr lang="en-GB" altLang="en-US" sz="13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34503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0963D4E-EB90-4819-81F0-5244FA93B523}" type="slidenum">
              <a:rPr lang="en-GB" altLang="en-US" sz="1300"/>
              <a:pPr eaLnBrk="1" hangingPunct="1"/>
              <a:t>19</a:t>
            </a:fld>
            <a:endParaRPr lang="en-GB" altLang="en-US" sz="13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4314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F55AF69-FD9B-4B13-9D93-E4B2F5E7A4A1}" type="slidenum">
              <a:rPr lang="en-GB" altLang="en-US" sz="1300"/>
              <a:pPr eaLnBrk="1" hangingPunct="1"/>
              <a:t>20</a:t>
            </a:fld>
            <a:endParaRPr lang="en-GB" altLang="en-US" sz="13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1173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0478AA-B675-4385-8FB8-4A9C93AFED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60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9D315-3BD8-4179-ABB9-C1EB1259B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33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1B94E-91E9-4B91-97B2-A929F3FDE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22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30905-3193-4EFB-A395-AF2C70DFB9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86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E8430-170D-4A20-BAF6-BEF91BC626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265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E3E78-E305-40A3-8762-EDAAFC526F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02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376AE-4347-4F7B-9EF8-61535FBE2D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965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867E-F349-4EB7-AECE-1A52E6CA34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53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01591-FF1D-4899-AFF4-446FDA2476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427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936FE-BBF8-41B2-B423-6C2530F63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0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 descr="Large confetti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28E32-38FB-4C13-A314-1E614F0C1A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690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2841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mtClean="0"/>
          </a:p>
        </p:txBody>
      </p:sp>
      <p:sp>
        <p:nvSpPr>
          <p:cNvPr id="3081" name="Rectangle 9" descr="Large confetti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6900" y="6248400"/>
            <a:ext cx="533400" cy="6096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97AA83E-9609-4B8A-9CFF-DF18D649B1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9" descr="ALTE_TitleSlide_20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90"/>
          <a:stretch>
            <a:fillRect/>
          </a:stretch>
        </p:blipFill>
        <p:spPr bwMode="auto">
          <a:xfrm>
            <a:off x="-34925" y="11113"/>
            <a:ext cx="917892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 descr="Large confetti"/>
          <p:cNvSpPr>
            <a:spLocks noGrp="1" noChangeArrowheads="1"/>
          </p:cNvSpPr>
          <p:nvPr>
            <p:ph type="ctrTitle" idx="4294967295"/>
          </p:nvPr>
        </p:nvSpPr>
        <p:spPr>
          <a:xfrm>
            <a:off x="287337" y="4725144"/>
            <a:ext cx="8534400" cy="2400300"/>
          </a:xfrm>
          <a:noFill/>
        </p:spPr>
        <p:txBody>
          <a:bodyPr/>
          <a:lstStyle/>
          <a:p>
            <a:pPr algn="ctr" eaLnBrk="1" hangingPunct="1"/>
            <a:r>
              <a:rPr lang="en-GB" altLang="en-US" sz="2800" b="1" dirty="0" smtClean="0">
                <a:solidFill>
                  <a:schemeClr val="tx1"/>
                </a:solidFill>
              </a:rPr>
              <a:t/>
            </a:r>
            <a:br>
              <a:rPr lang="en-GB" altLang="en-US" sz="2800" b="1" dirty="0" smtClean="0">
                <a:solidFill>
                  <a:schemeClr val="tx1"/>
                </a:solidFill>
              </a:rPr>
            </a:br>
            <a:r>
              <a:rPr lang="en-GB" altLang="en-US" sz="2800" b="1" dirty="0" smtClean="0">
                <a:solidFill>
                  <a:schemeClr val="tx1"/>
                </a:solidFill>
              </a:rPr>
              <a:t/>
            </a:r>
            <a:br>
              <a:rPr lang="en-GB" altLang="en-US" sz="2800" b="1" dirty="0" smtClean="0">
                <a:solidFill>
                  <a:schemeClr val="tx1"/>
                </a:solidFill>
              </a:rPr>
            </a:b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3200" b="1" i="1" dirty="0" smtClean="0"/>
              <a:t>Using technology to establish context and cognitive validity in reading tests</a:t>
            </a:r>
            <a:r>
              <a:rPr lang="en-GB" altLang="en-US" sz="3200" i="1" dirty="0" smtClean="0"/>
              <a:t/>
            </a:r>
            <a:br>
              <a:rPr lang="en-GB" altLang="en-US" sz="3200" i="1" dirty="0" smtClean="0"/>
            </a:br>
            <a:r>
              <a:rPr lang="en-GB" altLang="en-US" sz="3200" i="1" dirty="0" smtClean="0"/>
              <a:t/>
            </a:r>
            <a:br>
              <a:rPr lang="en-GB" altLang="en-US" sz="3200" i="1" dirty="0" smtClean="0"/>
            </a:br>
            <a:r>
              <a:rPr lang="en-GB" altLang="en-US" sz="2400" i="1" dirty="0" smtClean="0"/>
              <a:t>Helsinki 2016</a:t>
            </a:r>
            <a:br>
              <a:rPr lang="en-GB" altLang="en-US" sz="2400" i="1" dirty="0" smtClean="0"/>
            </a:br>
            <a:r>
              <a:rPr lang="en-GB" altLang="en-US" sz="2400" b="1" dirty="0" smtClean="0">
                <a:solidFill>
                  <a:schemeClr val="tx1"/>
                </a:solidFill>
              </a:rPr>
              <a:t/>
            </a:r>
            <a:br>
              <a:rPr lang="en-GB" altLang="en-US" sz="2400" b="1" dirty="0" smtClean="0">
                <a:solidFill>
                  <a:schemeClr val="tx1"/>
                </a:solidFill>
              </a:rPr>
            </a:br>
            <a:r>
              <a:rPr lang="en-GB" altLang="en-US" sz="2400" i="1" dirty="0" smtClean="0">
                <a:solidFill>
                  <a:schemeClr val="tx1"/>
                </a:solidFill>
              </a:rPr>
              <a:t>Stephen Bax</a:t>
            </a:r>
            <a:br>
              <a:rPr lang="en-GB" altLang="en-US" sz="2400" i="1" dirty="0" smtClean="0">
                <a:solidFill>
                  <a:schemeClr val="tx1"/>
                </a:solidFill>
              </a:rPr>
            </a:br>
            <a:r>
              <a:rPr lang="en-GB" altLang="en-US" sz="2400" i="1" dirty="0" smtClean="0">
                <a:solidFill>
                  <a:schemeClr val="tx1"/>
                </a:solidFill>
              </a:rPr>
              <a:t>Professor of Modern Languages and Linguistics</a:t>
            </a:r>
            <a:br>
              <a:rPr lang="en-GB" altLang="en-US" sz="2400" i="1" dirty="0" smtClean="0">
                <a:solidFill>
                  <a:schemeClr val="tx1"/>
                </a:solidFill>
              </a:rPr>
            </a:br>
            <a:r>
              <a:rPr lang="en-GB" altLang="en-US" sz="2400" i="1" dirty="0" smtClean="0">
                <a:solidFill>
                  <a:schemeClr val="tx1"/>
                </a:solidFill>
              </a:rPr>
              <a:t>The Open University, UK</a:t>
            </a:r>
            <a:br>
              <a:rPr lang="en-GB" altLang="en-US" sz="2400" i="1" dirty="0" smtClean="0">
                <a:solidFill>
                  <a:schemeClr val="tx1"/>
                </a:solidFill>
              </a:rPr>
            </a:br>
            <a:r>
              <a:rPr lang="en-GB" altLang="en-US" sz="2800" i="1" dirty="0" smtClean="0">
                <a:solidFill>
                  <a:schemeClr val="tx1"/>
                </a:solidFill>
              </a:rPr>
              <a:t/>
            </a:r>
            <a:br>
              <a:rPr lang="en-GB" altLang="en-US" sz="2800" i="1" dirty="0" smtClean="0">
                <a:solidFill>
                  <a:schemeClr val="tx1"/>
                </a:solidFill>
              </a:rPr>
            </a:br>
            <a:r>
              <a:rPr lang="en-GB" altLang="en-US" sz="2800" dirty="0" smtClean="0"/>
              <a:t>stephen.bax@open.ac.uk</a:t>
            </a:r>
            <a:r>
              <a:rPr lang="en-GB" altLang="en-US" sz="2800" i="1" dirty="0" smtClean="0">
                <a:solidFill>
                  <a:schemeClr val="tx1"/>
                </a:solidFill>
              </a:rPr>
              <a:t/>
            </a:r>
            <a:br>
              <a:rPr lang="en-GB" altLang="en-US" sz="2800" i="1" dirty="0" smtClean="0">
                <a:solidFill>
                  <a:schemeClr val="tx1"/>
                </a:solidFill>
              </a:rPr>
            </a:br>
            <a:r>
              <a:rPr lang="en-GB" altLang="en-US" sz="2800" i="1" dirty="0" smtClean="0">
                <a:solidFill>
                  <a:schemeClr val="tx1"/>
                </a:solidFill>
              </a:rPr>
              <a:t/>
            </a:r>
            <a:br>
              <a:rPr lang="en-GB" altLang="en-US" sz="2800" i="1" dirty="0" smtClean="0">
                <a:solidFill>
                  <a:schemeClr val="tx1"/>
                </a:solidFill>
              </a:rPr>
            </a:br>
            <a:endParaRPr lang="en-GB" altLang="en-US" sz="2800" i="1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24" b="84007"/>
          <a:stretch>
            <a:fillRect/>
          </a:stretch>
        </p:blipFill>
        <p:spPr bwMode="auto">
          <a:xfrm>
            <a:off x="6862763" y="5602288"/>
            <a:ext cx="228123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669933"/>
                </a:solidFill>
              </a:rPr>
              <a:t>Background: ALTE Q-Mark</a:t>
            </a:r>
            <a:endParaRPr lang="en-GB" altLang="en-US" dirty="0" smtClean="0">
              <a:solidFill>
                <a:srgbClr val="66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kern="1200" dirty="0">
                <a:solidFill>
                  <a:schemeClr val="accent2"/>
                </a:solidFill>
                <a:latin typeface="Arial" charset="0"/>
              </a:rPr>
              <a:t>Test construction</a:t>
            </a:r>
          </a:p>
          <a:p>
            <a:pPr>
              <a:defRPr/>
            </a:pPr>
            <a:r>
              <a:rPr lang="en-GB" kern="1200" dirty="0">
                <a:solidFill>
                  <a:schemeClr val="accent2"/>
                </a:solidFill>
                <a:latin typeface="Arial" charset="0"/>
              </a:rPr>
              <a:t>Administration and logistics</a:t>
            </a:r>
          </a:p>
          <a:p>
            <a:pPr>
              <a:defRPr/>
            </a:pPr>
            <a:r>
              <a:rPr lang="en-GB" kern="1200" dirty="0">
                <a:solidFill>
                  <a:schemeClr val="accent2"/>
                </a:solidFill>
                <a:latin typeface="Arial" charset="0"/>
              </a:rPr>
              <a:t>Marking and grading</a:t>
            </a:r>
          </a:p>
          <a:p>
            <a:pPr>
              <a:defRPr/>
            </a:pPr>
            <a:r>
              <a:rPr lang="en-GB" kern="1200" dirty="0">
                <a:solidFill>
                  <a:schemeClr val="accent2"/>
                </a:solidFill>
                <a:latin typeface="Arial" charset="0"/>
              </a:rPr>
              <a:t>Test analysis</a:t>
            </a:r>
          </a:p>
          <a:p>
            <a:pPr>
              <a:defRPr/>
            </a:pPr>
            <a:r>
              <a:rPr lang="en-GB" kern="1200" dirty="0">
                <a:solidFill>
                  <a:schemeClr val="accent2"/>
                </a:solidFill>
                <a:latin typeface="Arial" charset="0"/>
              </a:rPr>
              <a:t>Communication with </a:t>
            </a:r>
            <a:r>
              <a:rPr lang="en-GB" kern="1200" dirty="0" smtClean="0">
                <a:solidFill>
                  <a:schemeClr val="accent2"/>
                </a:solidFill>
                <a:latin typeface="Arial" charset="0"/>
              </a:rPr>
              <a:t>stakeholders</a:t>
            </a:r>
            <a:endParaRPr lang="en-GB" kern="1200" dirty="0">
              <a:solidFill>
                <a:schemeClr val="accent2"/>
              </a:solidFill>
              <a:latin typeface="Arial" charset="0"/>
            </a:endParaRPr>
          </a:p>
          <a:p>
            <a:pPr>
              <a:defRPr/>
            </a:pPr>
            <a:endParaRPr lang="en-GB" kern="1200" dirty="0">
              <a:solidFill>
                <a:schemeClr val="accent2"/>
              </a:solidFill>
              <a:latin typeface="Arial" charset="0"/>
            </a:endParaRPr>
          </a:p>
          <a:p>
            <a:pPr marL="0" indent="0" algn="r">
              <a:buFontTx/>
              <a:buNone/>
              <a:defRPr/>
            </a:pPr>
            <a:r>
              <a:rPr lang="en-GB" sz="1700" kern="1200" dirty="0">
                <a:solidFill>
                  <a:schemeClr val="accent2"/>
                </a:solidFill>
                <a:latin typeface="Arial" charset="0"/>
              </a:rPr>
              <a:t>http://</a:t>
            </a:r>
            <a:r>
              <a:rPr lang="en-GB" sz="1700" kern="1200" dirty="0" smtClean="0">
                <a:solidFill>
                  <a:schemeClr val="accent2"/>
                </a:solidFill>
                <a:latin typeface="Arial" charset="0"/>
              </a:rPr>
              <a:t>www.alte.org/setting_standards/minimum_standards</a:t>
            </a:r>
            <a:endParaRPr lang="en-GB" sz="1700" kern="1200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solidFill>
                  <a:srgbClr val="669933"/>
                </a:solidFill>
              </a:rPr>
              <a:t>Test </a:t>
            </a:r>
            <a:r>
              <a:rPr lang="en-GB" altLang="en-US" dirty="0" smtClean="0">
                <a:solidFill>
                  <a:srgbClr val="669933"/>
                </a:solidFill>
              </a:rPr>
              <a:t>Construction &amp; Analysis</a:t>
            </a:r>
            <a:endParaRPr lang="en-GB" altLang="en-US" dirty="0" smtClean="0">
              <a:solidFill>
                <a:srgbClr val="66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72816"/>
            <a:ext cx="7992888" cy="3744416"/>
          </a:xfrm>
        </p:spPr>
        <p:txBody>
          <a:bodyPr>
            <a:noAutofit/>
          </a:bodyPr>
          <a:lstStyle/>
          <a:p>
            <a:pPr marL="457200" indent="-457200">
              <a:buAutoNum type="arabicPeriod" startAt="4"/>
              <a:tabLst>
                <a:tab pos="717550" algn="l"/>
              </a:tabLst>
              <a:defRPr/>
            </a:pP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Parallel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examinations are comparable across different administrations in terms 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of content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, stability, consistency and grade boundaries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.</a:t>
            </a:r>
            <a:endParaRPr lang="en-GB" sz="2400" b="1" i="1" kern="1200" dirty="0" smtClean="0">
              <a:solidFill>
                <a:srgbClr val="392419"/>
              </a:solidFill>
              <a:latin typeface="Arial" charset="0"/>
            </a:endParaRPr>
          </a:p>
          <a:p>
            <a:pPr marL="457200" indent="-457200">
              <a:buAutoNum type="arabicPeriod" startAt="4"/>
              <a:tabLst>
                <a:tab pos="717550" algn="l"/>
              </a:tabLst>
              <a:defRPr/>
            </a:pPr>
            <a:endParaRPr lang="en-GB" sz="2400" b="1" i="1" kern="1200" dirty="0">
              <a:solidFill>
                <a:srgbClr val="392419"/>
              </a:solidFill>
              <a:latin typeface="Arial" charset="0"/>
            </a:endParaRPr>
          </a:p>
          <a:p>
            <a:pPr marL="457200" indent="-457200">
              <a:buAutoNum type="arabicPeriod" startAt="5"/>
              <a:tabLst>
                <a:tab pos="717550" algn="l"/>
              </a:tabLst>
              <a:defRPr/>
            </a:pP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If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you make a claim that the examination is linked to an external reference system (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e.g. Common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European Framework), then you can provide evidence of alignment to 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this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system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.</a:t>
            </a:r>
          </a:p>
          <a:p>
            <a:pPr marL="457200" indent="-457200">
              <a:buAutoNum type="arabicPeriod" startAt="5"/>
              <a:tabLst>
                <a:tab pos="717550" algn="l"/>
              </a:tabLst>
              <a:defRPr/>
            </a:pPr>
            <a:endParaRPr lang="en-GB" sz="2400" kern="1200" dirty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marL="0" indent="0">
              <a:buNone/>
              <a:tabLst>
                <a:tab pos="354013" algn="l"/>
              </a:tabLst>
              <a:defRPr/>
            </a:pP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14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. Item-level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data 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……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is collected from an adequate 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		sample of candidates </a:t>
            </a:r>
            <a:r>
              <a:rPr lang="en-GB" sz="2400" kern="1200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and analysed</a:t>
            </a:r>
            <a:r>
              <a:rPr lang="en-GB" sz="2400" kern="1200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.</a:t>
            </a:r>
          </a:p>
          <a:p>
            <a:pPr marL="0" indent="0">
              <a:buNone/>
              <a:tabLst>
                <a:tab pos="717550" algn="l"/>
              </a:tabLst>
              <a:defRPr/>
            </a:pPr>
            <a:endParaRPr lang="en-GB" sz="2400" kern="1200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marL="457200" indent="-457200">
              <a:buAutoNum type="arabicPeriod" startAt="5"/>
              <a:tabLst>
                <a:tab pos="717550" algn="l"/>
              </a:tabLst>
              <a:defRPr/>
            </a:pPr>
            <a:endParaRPr lang="en-GB" sz="2400" kern="1200" dirty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669933"/>
                </a:solidFill>
              </a:rPr>
              <a:t>Summary</a:t>
            </a:r>
            <a:endParaRPr lang="en-GB" altLang="en-US" smtClean="0">
              <a:solidFill>
                <a:srgbClr val="66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8134672" cy="4191000"/>
          </a:xfrm>
        </p:spPr>
        <p:txBody>
          <a:bodyPr/>
          <a:lstStyle/>
          <a:p>
            <a:pPr>
              <a:defRPr/>
            </a:pPr>
            <a:r>
              <a:rPr lang="en-US" sz="2400" kern="1200" dirty="0" smtClean="0">
                <a:solidFill>
                  <a:schemeClr val="accent2"/>
                </a:solidFill>
                <a:latin typeface="Arial" charset="0"/>
              </a:rPr>
              <a:t>A good </a:t>
            </a:r>
            <a:r>
              <a:rPr lang="en-US" sz="2400" kern="1200" dirty="0" smtClean="0">
                <a:solidFill>
                  <a:schemeClr val="accent2"/>
                </a:solidFill>
                <a:latin typeface="Arial" charset="0"/>
              </a:rPr>
              <a:t>test, to meet ALTE standards, </a:t>
            </a:r>
            <a:r>
              <a:rPr lang="en-US" sz="2400" kern="1200" dirty="0" smtClean="0">
                <a:solidFill>
                  <a:schemeClr val="accent2"/>
                </a:solidFill>
                <a:latin typeface="Arial" charset="0"/>
              </a:rPr>
              <a:t>must provide evidence that it satisfies requirements of Cognitive Validity and Context Validity (among other things)</a:t>
            </a:r>
          </a:p>
          <a:p>
            <a:pPr>
              <a:defRPr/>
            </a:pPr>
            <a:endParaRPr lang="en-US" sz="2400" kern="1200" dirty="0" smtClean="0">
              <a:solidFill>
                <a:schemeClr val="accent2"/>
              </a:solidFill>
              <a:latin typeface="Arial" charset="0"/>
            </a:endParaRPr>
          </a:p>
          <a:p>
            <a:pPr>
              <a:defRPr/>
            </a:pPr>
            <a:r>
              <a:rPr lang="en-US" sz="2400" kern="1200" dirty="0" smtClean="0">
                <a:solidFill>
                  <a:schemeClr val="accent2"/>
                </a:solidFill>
                <a:latin typeface="Arial" charset="0"/>
              </a:rPr>
              <a:t>This includes aspects of </a:t>
            </a:r>
          </a:p>
          <a:p>
            <a:pPr lvl="1">
              <a:defRPr/>
            </a:pPr>
            <a:r>
              <a:rPr lang="en-US" sz="2000" kern="1200" dirty="0" smtClean="0">
                <a:solidFill>
                  <a:schemeClr val="accent2"/>
                </a:solidFill>
                <a:latin typeface="Arial" charset="0"/>
              </a:rPr>
              <a:t>Test Construction (4. comparability, and 5. alignment to the CEFR)</a:t>
            </a:r>
          </a:p>
          <a:p>
            <a:pPr lvl="1">
              <a:defRPr/>
            </a:pPr>
            <a:r>
              <a:rPr lang="en-US" sz="2000" kern="1200" dirty="0" smtClean="0">
                <a:solidFill>
                  <a:schemeClr val="accent2"/>
                </a:solidFill>
                <a:latin typeface="Arial" charset="0"/>
              </a:rPr>
              <a:t>Test Analysis (e.g. 14. item analysis)</a:t>
            </a:r>
          </a:p>
          <a:p>
            <a:pPr lvl="1">
              <a:defRPr/>
            </a:pPr>
            <a:endParaRPr lang="en-GB" sz="2000" kern="1200" dirty="0" smtClean="0">
              <a:solidFill>
                <a:schemeClr val="accent2"/>
              </a:solidFill>
              <a:latin typeface="Arial" charset="0"/>
            </a:endParaRPr>
          </a:p>
          <a:p>
            <a:pPr>
              <a:defRPr/>
            </a:pPr>
            <a:r>
              <a:rPr lang="en-GB" sz="2400" kern="1200" dirty="0" smtClean="0">
                <a:solidFill>
                  <a:schemeClr val="accent2"/>
                </a:solidFill>
                <a:latin typeface="Arial" charset="0"/>
              </a:rPr>
              <a:t>This is why we are here!</a:t>
            </a:r>
            <a:endParaRPr lang="en-GB" sz="2400" kern="1200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How can we assess Cognitive validity?</a:t>
            </a:r>
            <a:endParaRPr lang="en-US" altLang="en-US" dirty="0" smtClean="0"/>
          </a:p>
        </p:txBody>
      </p:sp>
      <p:sp>
        <p:nvSpPr>
          <p:cNvPr id="5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90000"/>
              </a:lnSpc>
              <a:buAutoNum type="arabicPeriod"/>
            </a:pPr>
            <a:r>
              <a:rPr lang="en-GB" altLang="ja-JP" sz="2800" dirty="0" smtClean="0">
                <a:ea typeface="MS PGothic" panose="020B0600070205080204" pitchFamily="34" charset="-128"/>
              </a:rPr>
              <a:t>The nature of reading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 smtClean="0">
                <a:ea typeface="MS PGothic" panose="020B0600070205080204" pitchFamily="34" charset="-128"/>
              </a:rPr>
              <a:t>2.   Eye tracking and cognitive validity</a:t>
            </a:r>
          </a:p>
          <a:p>
            <a:pPr lvl="1">
              <a:lnSpc>
                <a:spcPct val="90000"/>
              </a:lnSpc>
            </a:pPr>
            <a:r>
              <a:rPr lang="en-GB" altLang="ja-JP" sz="2400" dirty="0" smtClean="0">
                <a:ea typeface="MS PGothic" panose="020B0600070205080204" pitchFamily="34" charset="-128"/>
              </a:rPr>
              <a:t>Examples of research</a:t>
            </a:r>
          </a:p>
          <a:p>
            <a:pPr lvl="1">
              <a:lnSpc>
                <a:spcPct val="90000"/>
              </a:lnSpc>
            </a:pPr>
            <a:r>
              <a:rPr lang="en-GB" altLang="ja-JP" sz="2400" dirty="0" smtClean="0">
                <a:ea typeface="MS PGothic" panose="020B0600070205080204" pitchFamily="34" charset="-128"/>
              </a:rPr>
              <a:t>Samples of data</a:t>
            </a:r>
          </a:p>
          <a:p>
            <a:pPr lvl="1">
              <a:lnSpc>
                <a:spcPct val="90000"/>
              </a:lnSpc>
            </a:pPr>
            <a:r>
              <a:rPr lang="en-GB" altLang="ja-JP" sz="2400" dirty="0" smtClean="0">
                <a:ea typeface="MS PGothic" panose="020B0600070205080204" pitchFamily="34" charset="-128"/>
              </a:rPr>
              <a:t>How this can inform our understanding of reading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 smtClean="0">
                <a:ea typeface="MS PGothic" panose="020B0600070205080204" pitchFamily="34" charset="-128"/>
              </a:rPr>
              <a:t>3.   Discussion</a:t>
            </a:r>
            <a:endParaRPr lang="en-US" altLang="ja-JP" sz="2800" i="1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414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1. Reading</a:t>
            </a:r>
            <a:endParaRPr lang="en-US" altLang="en-US" dirty="0" smtClean="0"/>
          </a:p>
        </p:txBody>
      </p:sp>
      <p:sp>
        <p:nvSpPr>
          <p:cNvPr id="5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>
                <a:ea typeface="MS PGothic" panose="020B0600070205080204" pitchFamily="34" charset="-128"/>
              </a:rPr>
              <a:t> </a:t>
            </a:r>
            <a:endParaRPr lang="en-GB" altLang="ja-JP" sz="2800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716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60350"/>
            <a:ext cx="5786438" cy="638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7544" y="1124744"/>
            <a:ext cx="923330" cy="4392488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>
              <a:defRPr/>
            </a:pPr>
            <a:r>
              <a:rPr lang="en-GB" dirty="0" err="1"/>
              <a:t>Khalifa</a:t>
            </a:r>
            <a:r>
              <a:rPr lang="en-GB" dirty="0"/>
              <a:t> &amp; Weir (2009) Examining Reading, CUP</a:t>
            </a:r>
          </a:p>
        </p:txBody>
      </p:sp>
    </p:spTree>
    <p:extLst>
      <p:ext uri="{BB962C8B-B14F-4D97-AF65-F5344CB8AC3E}">
        <p14:creationId xmlns:p14="http://schemas.microsoft.com/office/powerpoint/2010/main" val="2793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1" r="27810"/>
          <a:stretch/>
        </p:blipFill>
        <p:spPr bwMode="auto">
          <a:xfrm>
            <a:off x="2699792" y="116633"/>
            <a:ext cx="3888432" cy="7776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7544" y="1124744"/>
            <a:ext cx="923330" cy="4392488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>
              <a:defRPr/>
            </a:pPr>
            <a:r>
              <a:rPr lang="en-GB" dirty="0" err="1"/>
              <a:t>Khalifa</a:t>
            </a:r>
            <a:r>
              <a:rPr lang="en-GB" dirty="0"/>
              <a:t> &amp; Weir (2009) Examining Reading, CUP</a:t>
            </a:r>
          </a:p>
        </p:txBody>
      </p:sp>
    </p:spTree>
    <p:extLst>
      <p:ext uri="{BB962C8B-B14F-4D97-AF65-F5344CB8AC3E}">
        <p14:creationId xmlns:p14="http://schemas.microsoft.com/office/powerpoint/2010/main" val="275536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0825" y="260350"/>
            <a:ext cx="84978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Levels of cognitive processing in reading tests </a:t>
            </a:r>
          </a:p>
          <a:p>
            <a:pPr algn="r">
              <a:defRPr/>
            </a:pPr>
            <a:r>
              <a:rPr lang="en-US" i="1" dirty="0"/>
              <a:t>(adapted from </a:t>
            </a:r>
            <a:r>
              <a:rPr lang="en-US" i="1" dirty="0" err="1"/>
              <a:t>Khalifa</a:t>
            </a:r>
            <a:r>
              <a:rPr lang="en-US" i="1" dirty="0"/>
              <a:t> and Weir 2009)</a:t>
            </a:r>
            <a:endParaRPr lang="en-GB" dirty="0"/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4" t="31125" r="21379" b="24579"/>
          <a:stretch>
            <a:fillRect/>
          </a:stretch>
        </p:blipFill>
        <p:spPr bwMode="auto">
          <a:xfrm>
            <a:off x="0" y="822292"/>
            <a:ext cx="9144000" cy="534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23850" y="6165850"/>
            <a:ext cx="88201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ja-JP">
                <a:ea typeface="MS PGothic" panose="020B0600070205080204" pitchFamily="34" charset="-128"/>
              </a:rPr>
              <a:t>8. Constructing an intertextual representation	   Across texts</a:t>
            </a:r>
          </a:p>
        </p:txBody>
      </p:sp>
    </p:spTree>
    <p:extLst>
      <p:ext uri="{BB962C8B-B14F-4D97-AF65-F5344CB8AC3E}">
        <p14:creationId xmlns:p14="http://schemas.microsoft.com/office/powerpoint/2010/main" val="27678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2. Eye Tracking and validation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1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Background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20483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ja-JP" sz="2400" smtClean="0"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GB" altLang="ja-JP" sz="2800" smtClean="0">
                <a:ea typeface="MS PGothic" panose="020B0600070205080204" pitchFamily="34" charset="-128"/>
              </a:rPr>
              <a:t>Researching reading under test conditions – focussing on cognitive processes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  <a:p>
            <a:r>
              <a:rPr lang="en-GB" altLang="en-US" sz="2800" smtClean="0"/>
              <a:t>What are the cognitive processes of test-takers taking computer-based reading tests?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791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Where and who?</a:t>
            </a:r>
            <a:endParaRPr lang="en-US" altLang="en-US" smtClean="0"/>
          </a:p>
        </p:txBody>
      </p:sp>
      <p:sp>
        <p:nvSpPr>
          <p:cNvPr id="24" name="Rectangle 1027"/>
          <p:cNvSpPr txBox="1">
            <a:spLocks noChangeArrowheads="1"/>
          </p:cNvSpPr>
          <p:nvPr/>
        </p:nvSpPr>
        <p:spPr bwMode="auto">
          <a:xfrm>
            <a:off x="838200" y="2057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solidFill>
                <a:srgbClr val="00264C"/>
              </a:solidFill>
              <a:latin typeface="Times New Roman"/>
              <a:cs typeface="Times New Roman"/>
            </a:endParaRPr>
          </a:p>
        </p:txBody>
      </p:sp>
      <p:pic>
        <p:nvPicPr>
          <p:cNvPr id="6148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930400"/>
            <a:ext cx="6624637" cy="4235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Cognitive validity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21507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600" i="1" dirty="0" smtClean="0"/>
              <a:t>Cognitive validity: </a:t>
            </a:r>
            <a:r>
              <a:rPr lang="en-GB" altLang="en-US" sz="2600" dirty="0" smtClean="0"/>
              <a:t>“we need to find out if the </a:t>
            </a:r>
            <a:r>
              <a:rPr lang="en-GB" altLang="en-US" sz="2600" i="1" dirty="0" smtClean="0"/>
              <a:t>mental processes</a:t>
            </a:r>
            <a:r>
              <a:rPr lang="en-GB" altLang="en-US" sz="2600" dirty="0" smtClean="0"/>
              <a:t> that a test elicits from a candidate resemble the processes that he/she would employ in non-test conditions” (Field 2012, emphasis in original). </a:t>
            </a:r>
            <a:endParaRPr lang="en-GB" altLang="en-US" sz="2600" i="1" dirty="0" smtClean="0"/>
          </a:p>
          <a:p>
            <a:endParaRPr lang="en-GB" altLang="en-US" sz="2400" dirty="0" smtClean="0"/>
          </a:p>
          <a:p>
            <a:pPr>
              <a:buFontTx/>
              <a:buNone/>
            </a:pPr>
            <a:r>
              <a:rPr lang="en-GB" altLang="en-US" sz="2800" i="1" dirty="0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1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How can we research this?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 smtClean="0"/>
              <a:t>Weir, C. J., </a:t>
            </a:r>
            <a:r>
              <a:rPr lang="en-GB" altLang="en-US" sz="2400" dirty="0" err="1" smtClean="0"/>
              <a:t>Hawkey</a:t>
            </a:r>
            <a:r>
              <a:rPr lang="en-GB" altLang="en-US" sz="2400" dirty="0" smtClean="0"/>
              <a:t>, R. Green, T., Devi, S. (2009) ‘The cognitive processes underlying the academic reading construct as measured by IELTS’, </a:t>
            </a:r>
            <a:r>
              <a:rPr lang="en-GB" altLang="en-US" sz="2400" i="1" dirty="0" smtClean="0"/>
              <a:t>British Council/IDP Australia Research Reports</a:t>
            </a:r>
            <a:r>
              <a:rPr lang="en-GB" altLang="en-US" sz="2400" dirty="0" smtClean="0"/>
              <a:t> Volume 9: 157-189.</a:t>
            </a:r>
          </a:p>
          <a:p>
            <a:endParaRPr lang="en-GB" altLang="en-US" sz="2400" dirty="0" smtClean="0"/>
          </a:p>
          <a:p>
            <a:r>
              <a:rPr lang="en-GB" altLang="en-US" sz="2400" dirty="0" smtClean="0"/>
              <a:t>Procedure:  Readers complete IELTS test items and then report back using </a:t>
            </a:r>
            <a:r>
              <a:rPr lang="en-GB" altLang="en-US" sz="2400" b="1" dirty="0" smtClean="0"/>
              <a:t>questionnaires and interviews</a:t>
            </a:r>
            <a:r>
              <a:rPr lang="en-GB" altLang="en-US" sz="2400" dirty="0" smtClean="0"/>
              <a:t>. Essentially, </a:t>
            </a:r>
            <a:r>
              <a:rPr lang="en-GB" altLang="en-US" sz="2400" b="1" dirty="0" smtClean="0"/>
              <a:t>post hoc reporting</a:t>
            </a:r>
            <a:r>
              <a:rPr lang="en-GB" altLang="en-US" sz="2400" dirty="0" smtClean="0"/>
              <a:t>.</a:t>
            </a:r>
          </a:p>
          <a:p>
            <a:pPr>
              <a:buFontTx/>
              <a:buNone/>
            </a:pPr>
            <a:r>
              <a:rPr lang="en-GB" altLang="en-US" sz="2800" i="1" dirty="0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448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The contribution of eye-tracking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23555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smtClean="0"/>
              <a:t>Long history of eye tracking research into reading</a:t>
            </a:r>
          </a:p>
          <a:p>
            <a:endParaRPr lang="en-GB" altLang="en-US" sz="2400" smtClean="0"/>
          </a:p>
          <a:p>
            <a:endParaRPr lang="en-GB" altLang="en-US" sz="2400" smtClean="0"/>
          </a:p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23556" name="Picture 2" descr="http://image.slidesharecdn.com/tens-adasia2007-ppt-1232184213824880-2/95/slide-3-1024.jpg?12322307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6" t="38683" r="39346" b="25880"/>
          <a:stretch>
            <a:fillRect/>
          </a:stretch>
        </p:blipFill>
        <p:spPr bwMode="auto">
          <a:xfrm>
            <a:off x="1042988" y="2492375"/>
            <a:ext cx="270033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 descr="http://image.slidesharecdn.com/tens-adasia2007-ppt-1232184213824880-2/95/slide-3-1024.jpg?12322307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0" t="35730" r="3909" b="24896"/>
          <a:stretch>
            <a:fillRect/>
          </a:stretch>
        </p:blipFill>
        <p:spPr bwMode="auto">
          <a:xfrm>
            <a:off x="5003800" y="2641600"/>
            <a:ext cx="3168650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6011863" y="6092825"/>
            <a:ext cx="2079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GB" altLang="en-US" i="1"/>
              <a:t>www.tobii.com</a:t>
            </a:r>
          </a:p>
        </p:txBody>
      </p:sp>
    </p:spTree>
    <p:extLst>
      <p:ext uri="{BB962C8B-B14F-4D97-AF65-F5344CB8AC3E}">
        <p14:creationId xmlns:p14="http://schemas.microsoft.com/office/powerpoint/2010/main" val="18262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http://www.interactivevideo.com/images/EyeTracking_AdImage_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92" y="187970"/>
            <a:ext cx="7777532" cy="626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The contribution of eye-tracking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9219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smtClean="0"/>
              <a:t>Most research has been carried out on what with L1, on  what has been termed the ‘default’ mode of reading</a:t>
            </a:r>
            <a:r>
              <a:rPr lang="en-US" altLang="en-US" sz="2400" smtClean="0"/>
              <a:t> i.e. </a:t>
            </a:r>
          </a:p>
          <a:p>
            <a:endParaRPr lang="en-US" altLang="en-US" sz="2400" smtClean="0"/>
          </a:p>
          <a:p>
            <a:pPr>
              <a:buFontTx/>
              <a:buNone/>
            </a:pPr>
            <a:r>
              <a:rPr lang="en-US" altLang="en-US" sz="2400" smtClean="0"/>
              <a:t>	</a:t>
            </a:r>
            <a:r>
              <a:rPr lang="en-US" altLang="en-US" sz="2400" i="1" smtClean="0"/>
              <a:t>“when comprehension is proceeding without difficulty and the eyes are continuing to move forward along a line of text” (Reichle et al. 2009:9)</a:t>
            </a:r>
            <a:endParaRPr lang="en-GB" altLang="en-US" sz="2400" i="1" smtClean="0"/>
          </a:p>
          <a:p>
            <a:endParaRPr lang="en-GB" altLang="en-US" sz="2400" smtClean="0"/>
          </a:p>
          <a:p>
            <a:r>
              <a:rPr lang="en-GB" altLang="en-US" sz="2400" smtClean="0"/>
              <a:t>But L2 reading is different</a:t>
            </a:r>
          </a:p>
          <a:p>
            <a:r>
              <a:rPr lang="en-GB" altLang="en-US" sz="2400" smtClean="0"/>
              <a:t>Test reading is different</a:t>
            </a:r>
          </a:p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368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Samples of gaze data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26627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26628" name="Picture 4" descr="Q2 Visit Duration Successful - Gazepl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0" r="1604" b="26068"/>
          <a:stretch>
            <a:fillRect/>
          </a:stretch>
        </p:blipFill>
        <p:spPr bwMode="auto">
          <a:xfrm>
            <a:off x="144463" y="1628775"/>
            <a:ext cx="86042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2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Research project: how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1747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2" t="6516" r="10304" b="27531"/>
          <a:stretch>
            <a:fillRect/>
          </a:stretch>
        </p:blipFill>
        <p:spPr bwMode="auto">
          <a:xfrm>
            <a:off x="395288" y="1639888"/>
            <a:ext cx="8064500" cy="495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5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Research project: how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2771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ja-JP" sz="2800" smtClean="0">
                <a:ea typeface="MS PGothic" panose="020B0600070205080204" pitchFamily="34" charset="-128"/>
              </a:rPr>
              <a:t>Samples of eye tracking</a:t>
            </a:r>
          </a:p>
        </p:txBody>
      </p:sp>
    </p:spTree>
    <p:extLst>
      <p:ext uri="{BB962C8B-B14F-4D97-AF65-F5344CB8AC3E}">
        <p14:creationId xmlns:p14="http://schemas.microsoft.com/office/powerpoint/2010/main" val="5045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0825" y="260350"/>
            <a:ext cx="84978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Levels of cognitive processing in reading tests </a:t>
            </a:r>
          </a:p>
          <a:p>
            <a:pPr algn="r">
              <a:defRPr/>
            </a:pPr>
            <a:r>
              <a:rPr lang="en-US" i="1" dirty="0"/>
              <a:t>(adapted from </a:t>
            </a:r>
            <a:r>
              <a:rPr lang="en-US" i="1" dirty="0" err="1"/>
              <a:t>Khalifa</a:t>
            </a:r>
            <a:r>
              <a:rPr lang="en-US" i="1" dirty="0"/>
              <a:t> and Weir 2009)</a:t>
            </a:r>
            <a:endParaRPr lang="en-GB" dirty="0"/>
          </a:p>
        </p:txBody>
      </p:sp>
      <p:pic>
        <p:nvPicPr>
          <p:cNvPr id="3379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4" t="31125" r="21379" b="24579"/>
          <a:stretch>
            <a:fillRect/>
          </a:stretch>
        </p:blipFill>
        <p:spPr bwMode="auto">
          <a:xfrm>
            <a:off x="323850" y="1268413"/>
            <a:ext cx="8353425" cy="488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323850" y="6165850"/>
            <a:ext cx="88201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ja-JP">
                <a:ea typeface="MS PGothic" panose="020B0600070205080204" pitchFamily="34" charset="-128"/>
              </a:rPr>
              <a:t>8. Constructing an intertextual representation	   Across texts</a:t>
            </a:r>
          </a:p>
        </p:txBody>
      </p:sp>
    </p:spTree>
    <p:extLst>
      <p:ext uri="{BB962C8B-B14F-4D97-AF65-F5344CB8AC3E}">
        <p14:creationId xmlns:p14="http://schemas.microsoft.com/office/powerpoint/2010/main" val="16271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Comparing </a:t>
            </a:r>
            <a:r>
              <a:rPr lang="en-GB" altLang="en-US" sz="4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 with 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9219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altLang="en-US" sz="2800" smtClean="0"/>
          </a:p>
          <a:p>
            <a:r>
              <a:rPr lang="en-GB" altLang="ja-JP" sz="2800" smtClean="0">
                <a:ea typeface="MS PGothic" panose="020B0600070205080204" pitchFamily="34" charset="-128"/>
              </a:rPr>
              <a:t>For each test item, successful and unsuccessful students’ eye movement were compared</a:t>
            </a:r>
          </a:p>
          <a:p>
            <a:endParaRPr lang="en-GB" altLang="ja-JP" sz="2800" smtClean="0"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GB" altLang="ja-JP" sz="2800" smtClean="0">
                <a:ea typeface="MS PGothic" panose="020B0600070205080204" pitchFamily="34" charset="-128"/>
              </a:rPr>
              <a:t>Eye tracking data compared with post hoc stimulated recall interviews</a:t>
            </a:r>
          </a:p>
        </p:txBody>
      </p:sp>
    </p:spTree>
    <p:extLst>
      <p:ext uri="{BB962C8B-B14F-4D97-AF65-F5344CB8AC3E}">
        <p14:creationId xmlns:p14="http://schemas.microsoft.com/office/powerpoint/2010/main" val="60520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My background</a:t>
            </a:r>
            <a:endParaRPr lang="en-US" altLang="en-US" smtClean="0"/>
          </a:p>
        </p:txBody>
      </p:sp>
      <p:sp>
        <p:nvSpPr>
          <p:cNvPr id="24" name="Rectangle 1027"/>
          <p:cNvSpPr txBox="1">
            <a:spLocks noChangeArrowheads="1"/>
          </p:cNvSpPr>
          <p:nvPr/>
        </p:nvSpPr>
        <p:spPr bwMode="auto">
          <a:xfrm>
            <a:off x="838200" y="2057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SzPct val="85000"/>
              <a:defRPr/>
            </a:pPr>
            <a:endParaRPr lang="en-GB" i="1" kern="0" dirty="0">
              <a:latin typeface="+mn-lt"/>
              <a:cs typeface="+mn-cs"/>
            </a:endParaRPr>
          </a:p>
        </p:txBody>
      </p:sp>
      <p:pic>
        <p:nvPicPr>
          <p:cNvPr id="819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916113"/>
            <a:ext cx="3503612" cy="2378075"/>
          </a:xfr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905000"/>
            <a:ext cx="74152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SzPct val="85000"/>
              <a:buFont typeface="Arial" pitchFamily="34" charset="0"/>
              <a:buChar char="•"/>
              <a:defRPr/>
            </a:pPr>
            <a:endParaRPr lang="en-GB" sz="3200" kern="0" dirty="0">
              <a:latin typeface="+mn-lt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750" y="2057400"/>
            <a:ext cx="53276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r>
              <a:rPr lang="en-GB" sz="2800" kern="0" dirty="0">
                <a:latin typeface="+mn-lt"/>
                <a:cs typeface="+mn-cs"/>
              </a:rPr>
              <a:t>Sudan, Algeria, Iraq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r>
              <a:rPr lang="en-GB" sz="2800" kern="0" dirty="0">
                <a:latin typeface="+mn-lt"/>
                <a:cs typeface="+mn-cs"/>
              </a:rPr>
              <a:t>Canterbury, Edinburgh, Bedfordshire (CRELLA)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85000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sz="2800" kern="0" dirty="0">
              <a:latin typeface="+mn-lt"/>
              <a:cs typeface="+mn-cs"/>
            </a:endParaRPr>
          </a:p>
        </p:txBody>
      </p:sp>
      <p:pic>
        <p:nvPicPr>
          <p:cNvPr id="819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24" b="84007"/>
          <a:stretch>
            <a:fillRect/>
          </a:stretch>
        </p:blipFill>
        <p:spPr bwMode="auto">
          <a:xfrm>
            <a:off x="6948488" y="157163"/>
            <a:ext cx="228123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20713" y="4221163"/>
            <a:ext cx="7767637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SzPct val="85000"/>
              <a:defRPr/>
            </a:pPr>
            <a:endParaRPr lang="en-GB" sz="2800" i="1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r>
              <a:rPr lang="en-GB" sz="2800" kern="0" dirty="0">
                <a:latin typeface="+mn-lt"/>
                <a:cs typeface="+mn-cs"/>
              </a:rPr>
              <a:t>Joined the OU in 2015, as </a:t>
            </a:r>
            <a:r>
              <a:rPr lang="en-GB" sz="2800" kern="0" dirty="0"/>
              <a:t>Professor of Modern Languages and Linguistics</a:t>
            </a:r>
            <a:endParaRPr lang="en-GB" sz="2800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SzPct val="85000"/>
              <a:buFontTx/>
              <a:buBlip>
                <a:blip r:embed="rId3"/>
              </a:buBlip>
              <a:defRPr/>
            </a:pPr>
            <a:endParaRPr lang="en-GB" sz="28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Research results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9219" name="Rectangle 26"/>
          <p:cNvSpPr>
            <a:spLocks noGrp="1" noChangeArrowheads="1"/>
          </p:cNvSpPr>
          <p:nvPr>
            <p:ph idx="1"/>
          </p:nvPr>
        </p:nvSpPr>
        <p:spPr>
          <a:xfrm>
            <a:off x="676467" y="1052736"/>
            <a:ext cx="7772400" cy="4191000"/>
          </a:xfrm>
        </p:spPr>
        <p:txBody>
          <a:bodyPr/>
          <a:lstStyle/>
          <a:p>
            <a:pPr>
              <a:buFontTx/>
              <a:buNone/>
            </a:pPr>
            <a:endParaRPr lang="en-GB" altLang="en-US" sz="2800" dirty="0" smtClean="0"/>
          </a:p>
          <a:p>
            <a:r>
              <a:rPr lang="en-GB" altLang="ja-JP" dirty="0" smtClean="0">
                <a:ea typeface="MS PGothic" panose="020B0600070205080204" pitchFamily="34" charset="-128"/>
              </a:rPr>
              <a:t>Successful students showed significant differences in gaze behaviour </a:t>
            </a:r>
            <a:r>
              <a:rPr lang="en-GB" altLang="ja-JP" b="1" i="1" dirty="0" smtClean="0">
                <a:ea typeface="MS PGothic" panose="020B0600070205080204" pitchFamily="34" charset="-128"/>
              </a:rPr>
              <a:t>on around half the items </a:t>
            </a:r>
          </a:p>
          <a:p>
            <a:r>
              <a:rPr lang="en-GB" altLang="ja-JP" dirty="0" smtClean="0">
                <a:ea typeface="MS PGothic" panose="020B0600070205080204" pitchFamily="34" charset="-128"/>
              </a:rPr>
              <a:t>They showed differences in gaze behaviour on all types of items </a:t>
            </a:r>
            <a:r>
              <a:rPr lang="en-GB" altLang="ja-JP" b="1" i="1" dirty="0" smtClean="0">
                <a:ea typeface="MS PGothic" panose="020B0600070205080204" pitchFamily="34" charset="-128"/>
              </a:rPr>
              <a:t>requiring lower order processing</a:t>
            </a:r>
          </a:p>
          <a:p>
            <a:r>
              <a:rPr lang="en-GB" altLang="ja-JP" dirty="0" smtClean="0">
                <a:ea typeface="MS PGothic" panose="020B0600070205080204" pitchFamily="34" charset="-128"/>
              </a:rPr>
              <a:t>They also showed better </a:t>
            </a:r>
            <a:r>
              <a:rPr lang="en-GB" altLang="ja-JP" b="1" i="1" dirty="0" smtClean="0">
                <a:ea typeface="MS PGothic" panose="020B0600070205080204" pitchFamily="34" charset="-128"/>
              </a:rPr>
              <a:t>Expeditious reading </a:t>
            </a:r>
            <a:r>
              <a:rPr lang="en-GB" altLang="ja-JP" dirty="0" smtClean="0">
                <a:ea typeface="MS PGothic" panose="020B0600070205080204" pitchFamily="34" charset="-128"/>
              </a:rPr>
              <a:t>ability</a:t>
            </a:r>
          </a:p>
          <a:p>
            <a:r>
              <a:rPr lang="en-GB" altLang="ja-JP" dirty="0" smtClean="0">
                <a:ea typeface="MS PGothic" panose="020B0600070205080204" pitchFamily="34" charset="-128"/>
              </a:rPr>
              <a:t>They seemed to be </a:t>
            </a:r>
            <a:r>
              <a:rPr lang="en-GB" altLang="ja-JP" b="1" i="1" dirty="0" smtClean="0">
                <a:ea typeface="MS PGothic" panose="020B0600070205080204" pitchFamily="34" charset="-128"/>
              </a:rPr>
              <a:t>more strategic</a:t>
            </a:r>
            <a:r>
              <a:rPr lang="en-GB" altLang="ja-JP" dirty="0" smtClean="0">
                <a:ea typeface="MS PGothic" panose="020B0600070205080204" pitchFamily="34" charset="-128"/>
              </a:rPr>
              <a:t>, but in personal ways</a:t>
            </a:r>
            <a:endParaRPr lang="en-GB" altLang="ja-JP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88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>
                <a:solidFill>
                  <a:schemeClr val="tx1"/>
                </a:solidFill>
              </a:rPr>
              <a:t>S</a:t>
            </a:r>
            <a:r>
              <a:rPr lang="en-GB" altLang="en-US" sz="4800" b="1" dirty="0" smtClean="0">
                <a:solidFill>
                  <a:schemeClr val="tx1"/>
                </a:solidFill>
              </a:rPr>
              <a:t>uccessful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7891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37892" name="Picture 4" descr="Q2 Visit Duration Successful - Gazepl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0" r="1604" b="26068"/>
          <a:stretch>
            <a:fillRect/>
          </a:stretch>
        </p:blipFill>
        <p:spPr bwMode="auto">
          <a:xfrm>
            <a:off x="107950" y="1628775"/>
            <a:ext cx="86042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0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>
                <a:solidFill>
                  <a:schemeClr val="tx1"/>
                </a:solidFill>
              </a:rPr>
              <a:t>U</a:t>
            </a:r>
            <a:r>
              <a:rPr lang="en-GB" altLang="en-US" sz="4800" b="1" dirty="0" smtClean="0">
                <a:solidFill>
                  <a:schemeClr val="tx1"/>
                </a:solidFill>
              </a:rPr>
              <a:t>nsuccessful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8915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38916" name="Picture 5" descr="Q2 Visit Duration unsuccessfu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6" r="1923" b="20299"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6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Successful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9939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39940" name="Picture 5" descr="Q2 Visit Duration Successful - heat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5" b="25854"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5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Unsuccessful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40963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altLang="en-US" sz="2400" smtClean="0"/>
          </a:p>
          <a:p>
            <a:pPr>
              <a:buFontTx/>
              <a:buNone/>
            </a:pPr>
            <a:r>
              <a:rPr lang="en-GB" altLang="en-US" sz="2800" i="1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sz="2800" smtClean="0">
              <a:ea typeface="MS PGothic" panose="020B0600070205080204" pitchFamily="34" charset="-128"/>
            </a:endParaRPr>
          </a:p>
        </p:txBody>
      </p:sp>
      <p:pic>
        <p:nvPicPr>
          <p:cNvPr id="40964" name="Picture 5" descr="Q2 Visit Duration unsuccessful - heat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7" r="1923" b="18376"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6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Implications for testing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>
            <p:ph idx="1"/>
          </p:nvPr>
        </p:nvSpPr>
        <p:spPr>
          <a:xfrm>
            <a:off x="755650" y="1916113"/>
            <a:ext cx="7772400" cy="4191000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Times New Roman" panose="02020603050405020304" pitchFamily="18" charset="0"/>
              <a:buAutoNum type="arabicPeriod"/>
            </a:pPr>
            <a:r>
              <a:rPr lang="en-GB" altLang="ja-JP" sz="2800" dirty="0" smtClean="0">
                <a:ea typeface="MS PGothic" panose="020B0600070205080204" pitchFamily="34" charset="-128"/>
              </a:rPr>
              <a:t>Reading tests could </a:t>
            </a:r>
            <a:r>
              <a:rPr lang="en-GB" altLang="ja-JP" sz="2800" dirty="0">
                <a:ea typeface="MS PGothic" panose="020B0600070205080204" pitchFamily="34" charset="-128"/>
              </a:rPr>
              <a:t>s</a:t>
            </a:r>
            <a:r>
              <a:rPr lang="en-GB" altLang="ja-JP" sz="2800" dirty="0" smtClean="0">
                <a:ea typeface="MS PGothic" panose="020B0600070205080204" pitchFamily="34" charset="-128"/>
              </a:rPr>
              <a:t>ystematically target each level of cognitive activity, according to Khalifa and Weir’s framework, </a:t>
            </a:r>
          </a:p>
          <a:p>
            <a:pPr marL="514350" indent="-514350">
              <a:lnSpc>
                <a:spcPct val="90000"/>
              </a:lnSpc>
              <a:buFont typeface="Times New Roman" panose="02020603050405020304" pitchFamily="18" charset="0"/>
              <a:buAutoNum type="arabicPeriod"/>
            </a:pPr>
            <a:r>
              <a:rPr lang="en-GB" altLang="ja-JP" sz="2800" dirty="0" smtClean="0">
                <a:ea typeface="MS PGothic" panose="020B0600070205080204" pitchFamily="34" charset="-128"/>
              </a:rPr>
              <a:t>Test designers could pilot each item, preferably using eye tracking, to see if it is targeting that cognitive process</a:t>
            </a:r>
          </a:p>
          <a:p>
            <a:pPr marL="514350" indent="-514350">
              <a:lnSpc>
                <a:spcPct val="90000"/>
              </a:lnSpc>
              <a:buFont typeface="Times New Roman" panose="02020603050405020304" pitchFamily="18" charset="0"/>
              <a:buAutoNum type="arabicPeriod"/>
            </a:pPr>
            <a:r>
              <a:rPr lang="en-GB" altLang="ja-JP" sz="2800" dirty="0" smtClean="0">
                <a:ea typeface="MS PGothic" panose="020B0600070205080204" pitchFamily="34" charset="-128"/>
              </a:rPr>
              <a:t>They could also pilot each item, preferably using eye tracking, to see if it distinguishes weak from strong candidates</a:t>
            </a:r>
          </a:p>
        </p:txBody>
      </p:sp>
    </p:spTree>
    <p:extLst>
      <p:ext uri="{BB962C8B-B14F-4D97-AF65-F5344CB8AC3E}">
        <p14:creationId xmlns:p14="http://schemas.microsoft.com/office/powerpoint/2010/main" val="12886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b="1" dirty="0" smtClean="0">
                <a:solidFill>
                  <a:schemeClr val="tx1"/>
                </a:solidFill>
              </a:rPr>
              <a:t>Implications for test validation</a:t>
            </a: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>
            <p:ph idx="1"/>
          </p:nvPr>
        </p:nvSpPr>
        <p:spPr>
          <a:xfrm>
            <a:off x="755650" y="1916113"/>
            <a:ext cx="7772400" cy="4191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 smtClean="0">
                <a:ea typeface="MS PGothic" panose="020B0600070205080204" pitchFamily="34" charset="-128"/>
              </a:rPr>
              <a:t>It is important for reading tests to try to demonstrate cognitive validity.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ja-JP" sz="2800" dirty="0">
              <a:ea typeface="MS PGothic" panose="020B0600070205080204" pitchFamily="34" charset="-128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 smtClean="0">
                <a:ea typeface="MS PGothic" panose="020B0600070205080204" pitchFamily="34" charset="-128"/>
              </a:rPr>
              <a:t>Eye tracking can be a valuable tool for validating reading tests…….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ja-JP" sz="2800" dirty="0">
              <a:ea typeface="MS PGothic" panose="020B0600070205080204" pitchFamily="34" charset="-128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altLang="ja-JP" sz="2800" dirty="0" smtClean="0">
                <a:ea typeface="MS PGothic" panose="020B0600070205080204" pitchFamily="34" charset="-128"/>
              </a:rPr>
              <a:t>…..when used with other research tools such as stimulated recall</a:t>
            </a:r>
          </a:p>
        </p:txBody>
      </p:sp>
    </p:spTree>
    <p:extLst>
      <p:ext uri="{BB962C8B-B14F-4D97-AF65-F5344CB8AC3E}">
        <p14:creationId xmlns:p14="http://schemas.microsoft.com/office/powerpoint/2010/main" val="412761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How can we assess Context validity in reading?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191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Context validity relates to the appropriateness of: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b="1" i="1" dirty="0" smtClean="0"/>
              <a:t>linguistic and content demands of the text to be processed</a:t>
            </a:r>
            <a:r>
              <a:rPr lang="en-GB" dirty="0" smtClean="0"/>
              <a:t> (i.e. read and comprehended), and </a:t>
            </a:r>
          </a:p>
          <a:p>
            <a:pPr marL="514350" indent="-514350">
              <a:buFont typeface="+mj-lt"/>
              <a:buAutoNum type="alphaUcPeriod"/>
            </a:pPr>
            <a:r>
              <a:rPr lang="en-GB" b="1" i="1" dirty="0" smtClean="0"/>
              <a:t>the features of the task setting</a:t>
            </a:r>
            <a:r>
              <a:rPr lang="en-GB" dirty="0" smtClean="0"/>
              <a:t> that impact on task completion </a:t>
            </a:r>
          </a:p>
          <a:p>
            <a:pPr marL="0" indent="0" algn="r">
              <a:buNone/>
            </a:pPr>
            <a:r>
              <a:rPr lang="en-GB" sz="1400" dirty="0" smtClean="0"/>
              <a:t>Lynda Taylor and Cyril J Weir CRELLA, University of Bedfordshire</a:t>
            </a:r>
          </a:p>
          <a:p>
            <a:pPr marL="0" indent="0" algn="r">
              <a:buNone/>
            </a:pPr>
            <a:r>
              <a:rPr lang="en-GB" sz="1400" dirty="0" smtClean="0"/>
              <a:t>Paper given at the 9th EALTA Conference, Innsbruck, Austria –31 May to 3 June 2012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Establishing context validity in reading tests – questions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91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are the key contextual features that we need to consider when selecting texts for reading tests?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do we evaluate the relative importance / difficulty of contextual features in texts targeted at different proficiency levels to provide validity evidence?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might automated approaches help us to do this?</a:t>
            </a:r>
          </a:p>
        </p:txBody>
      </p:sp>
    </p:spTree>
    <p:extLst>
      <p:ext uri="{BB962C8B-B14F-4D97-AF65-F5344CB8AC3E}">
        <p14:creationId xmlns:p14="http://schemas.microsoft.com/office/powerpoint/2010/main" val="36871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Context Validation: discourse and text analysis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685800" y="1830288"/>
            <a:ext cx="7772400" cy="4191000"/>
          </a:xfrm>
        </p:spPr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Lextutor.ca    </a:t>
            </a:r>
            <a:r>
              <a:rPr lang="en-GB" dirty="0" err="1" smtClean="0"/>
              <a:t>VocabProfile</a:t>
            </a: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err="1" smtClean="0"/>
              <a:t>Cohmetrix</a:t>
            </a:r>
            <a:r>
              <a:rPr lang="en-GB" dirty="0" smtClean="0"/>
              <a:t> (if possible)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Text Inspector</a:t>
            </a:r>
          </a:p>
        </p:txBody>
      </p:sp>
    </p:spTree>
    <p:extLst>
      <p:ext uri="{BB962C8B-B14F-4D97-AF65-F5344CB8AC3E}">
        <p14:creationId xmlns:p14="http://schemas.microsoft.com/office/powerpoint/2010/main" val="259149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2060"/>
                </a:solidFill>
              </a:rPr>
              <a:t>P</a:t>
            </a:r>
            <a:r>
              <a:rPr lang="en-US" altLang="en-US" dirty="0" smtClean="0">
                <a:solidFill>
                  <a:srgbClr val="002060"/>
                </a:solidFill>
              </a:rPr>
              <a:t>lan of the workshop</a:t>
            </a:r>
            <a:endParaRPr lang="en-GB" altLang="en-US" dirty="0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Background</a:t>
            </a:r>
          </a:p>
          <a:p>
            <a:pPr marL="914400" lvl="1" indent="-514350">
              <a:buFont typeface="+mj-lt"/>
              <a:buAutoNum type="alphaL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Context and Cognitive validity </a:t>
            </a:r>
            <a:r>
              <a:rPr lang="en-GB" dirty="0" smtClean="0"/>
              <a:t>in reading</a:t>
            </a:r>
            <a:endParaRPr lang="en-GB" kern="1200" dirty="0" smtClean="0">
              <a:solidFill>
                <a:schemeClr val="accent2"/>
              </a:solidFill>
              <a:latin typeface="+mj-lt"/>
            </a:endParaRPr>
          </a:p>
          <a:p>
            <a:pPr marL="914400" lvl="1" indent="-514350">
              <a:buFont typeface="+mj-lt"/>
              <a:buAutoNum type="alphaL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ALTE standards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Cognitive validity in reading -  eye tracking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Context validity in reading – online analysis tools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Other languages?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397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Context Validation: discourse and text analysis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755576" y="1628800"/>
            <a:ext cx="7772400" cy="4191000"/>
          </a:xfrm>
        </p:spPr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Samples of texts taken from reading tests at a reputable exam board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The tests were set at A2-C2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Some longer texts have been cut down in size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r>
              <a:rPr lang="en-GB" kern="1200" dirty="0">
                <a:solidFill>
                  <a:schemeClr val="accent2"/>
                </a:solidFill>
              </a:rPr>
              <a:t>http://alteworkshop.wikispaces.com</a:t>
            </a:r>
          </a:p>
          <a:p>
            <a:pPr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479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2060"/>
                </a:solidFill>
              </a:rPr>
              <a:t>Websites to use</a:t>
            </a:r>
            <a:endParaRPr lang="en-GB" altLang="en-US" dirty="0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>
                <a:solidFill>
                  <a:schemeClr val="accent2"/>
                </a:solidFill>
                <a:latin typeface="+mj-lt"/>
              </a:rPr>
              <a:t>http://</a:t>
            </a: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alteworkshop.wikispaces.com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www.cohmetrix.com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</a:t>
            </a:r>
            <a:r>
              <a:rPr lang="en-GB" kern="1200" dirty="0">
                <a:solidFill>
                  <a:schemeClr val="accent2"/>
                </a:solidFill>
                <a:latin typeface="+mj-lt"/>
              </a:rPr>
              <a:t>l</a:t>
            </a: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extutor.ca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www.textinspector.com</a:t>
            </a:r>
            <a:endParaRPr lang="en-GB" i="1" kern="1200" dirty="0" smtClean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93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1"/>
                </a:solidFill>
              </a:rPr>
              <a:t>Validation: Discourse and text analysis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pic>
        <p:nvPicPr>
          <p:cNvPr id="3891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33" b="81818"/>
          <a:stretch>
            <a:fillRect/>
          </a:stretch>
        </p:blipFill>
        <p:spPr bwMode="auto">
          <a:xfrm>
            <a:off x="900113" y="1760538"/>
            <a:ext cx="71310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8"/>
          <a:stretch>
            <a:fillRect/>
          </a:stretch>
        </p:blipFill>
        <p:spPr bwMode="auto">
          <a:xfrm>
            <a:off x="2195513" y="3298825"/>
            <a:ext cx="4679950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Why vocabulary?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348" y="2060848"/>
            <a:ext cx="874642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i="1" dirty="0" smtClean="0"/>
              <a:t>“</a:t>
            </a:r>
            <a:r>
              <a:rPr lang="en-GB" sz="4000" i="1" u="sng" dirty="0" smtClean="0"/>
              <a:t>64</a:t>
            </a:r>
            <a:r>
              <a:rPr lang="en-GB" sz="4000" i="1" u="sng" dirty="0" smtClean="0"/>
              <a:t>% </a:t>
            </a:r>
            <a:r>
              <a:rPr lang="en-GB" sz="4000" i="1" u="sng" dirty="0"/>
              <a:t>of variance in the reading score </a:t>
            </a:r>
            <a:r>
              <a:rPr lang="en-GB" sz="4000" i="1" dirty="0"/>
              <a:t>is accounted for by vocabulary</a:t>
            </a:r>
            <a:r>
              <a:rPr lang="en-GB" sz="4000" i="1" dirty="0" smtClean="0"/>
              <a:t>”</a:t>
            </a:r>
            <a:r>
              <a:rPr lang="en-GB" sz="4000" dirty="0" smtClean="0"/>
              <a:t>.</a:t>
            </a:r>
          </a:p>
          <a:p>
            <a:endParaRPr lang="en-GB" sz="4000" dirty="0">
              <a:effectLst/>
            </a:endParaRPr>
          </a:p>
          <a:p>
            <a:r>
              <a:rPr lang="en-GB" sz="4000" dirty="0"/>
              <a:t> (</a:t>
            </a:r>
            <a:r>
              <a:rPr lang="en-GB" sz="4000" dirty="0" err="1"/>
              <a:t>Laufer</a:t>
            </a:r>
            <a:r>
              <a:rPr lang="en-GB" sz="4000" dirty="0"/>
              <a:t> &amp; </a:t>
            </a:r>
            <a:r>
              <a:rPr lang="en-GB" sz="4000" dirty="0" err="1"/>
              <a:t>Ravenhorst-Kalovski</a:t>
            </a:r>
            <a:r>
              <a:rPr lang="en-GB" sz="4000" dirty="0"/>
              <a:t> 2010:26, emphasis added).</a:t>
            </a:r>
          </a:p>
          <a:p>
            <a:endParaRPr lang="en-GB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56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EVP_graph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700213"/>
            <a:ext cx="6858000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4" descr="http://textinspector.com/help/wp-content/uploads/2015/02/logo_upright_dark_b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700213"/>
            <a:ext cx="12588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1"/>
                </a:solidFill>
              </a:rPr>
              <a:t>Discourse and text analysis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 bwMode="auto">
          <a:xfrm>
            <a:off x="395288" y="6021388"/>
            <a:ext cx="6694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SzPct val="85000"/>
              <a:defRPr/>
            </a:pPr>
            <a:r>
              <a:rPr lang="en-GB" sz="3200" kern="0" dirty="0">
                <a:latin typeface="+mn-lt"/>
                <a:cs typeface="+mn-cs"/>
              </a:rPr>
              <a:t>Working with CUP - </a:t>
            </a:r>
            <a:r>
              <a:rPr lang="en-GB" sz="3200" kern="0" dirty="0" err="1">
                <a:latin typeface="+mn-lt"/>
                <a:cs typeface="+mn-cs"/>
              </a:rPr>
              <a:t>CEFR</a:t>
            </a:r>
            <a:r>
              <a:rPr lang="en-GB" sz="3200" kern="0" dirty="0">
                <a:latin typeface="+mn-lt"/>
                <a:cs typeface="+mn-cs"/>
              </a:rPr>
              <a:t> scales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Results for the workshop texts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37" t="2559"/>
          <a:stretch/>
        </p:blipFill>
        <p:spPr>
          <a:xfrm>
            <a:off x="0" y="1772816"/>
            <a:ext cx="918516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1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38" y="3227855"/>
            <a:ext cx="7640518" cy="4434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88640"/>
            <a:ext cx="7106000" cy="291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Text Inspector uses datasets: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685800" y="1830288"/>
            <a:ext cx="7772400" cy="4191000"/>
          </a:xfrm>
        </p:spPr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Tagged in terms of CEFR levels</a:t>
            </a:r>
          </a:p>
          <a:p>
            <a:pPr>
              <a:buFontTx/>
              <a:buChar char="-"/>
            </a:pPr>
            <a:r>
              <a:rPr lang="en-GB" dirty="0" smtClean="0"/>
              <a:t>(Ideally) tagged grammatically (e.g. N, V) or with </a:t>
            </a:r>
            <a:r>
              <a:rPr lang="en-GB" dirty="0" err="1" smtClean="0"/>
              <a:t>Treetagger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Not in lemma form, but in inflected form (</a:t>
            </a:r>
            <a:r>
              <a:rPr lang="en-GB" i="1" dirty="0" smtClean="0"/>
              <a:t>e.g. says, saying, said</a:t>
            </a:r>
            <a:r>
              <a:rPr lang="en-GB" dirty="0" smtClean="0"/>
              <a:t>)</a:t>
            </a:r>
          </a:p>
          <a:p>
            <a:pPr>
              <a:buFontTx/>
              <a:buChar char="-"/>
            </a:pPr>
            <a:r>
              <a:rPr lang="en-GB" dirty="0" smtClean="0"/>
              <a:t>E.g.    B1,say,said,VP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A2,decir,dicho,PP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r>
              <a:rPr lang="en-GB" dirty="0" smtClean="0"/>
              <a:t>Other languages please!</a:t>
            </a:r>
          </a:p>
        </p:txBody>
      </p:sp>
    </p:spTree>
    <p:extLst>
      <p:ext uri="{BB962C8B-B14F-4D97-AF65-F5344CB8AC3E}">
        <p14:creationId xmlns:p14="http://schemas.microsoft.com/office/powerpoint/2010/main" val="37269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dirty="0"/>
              <a:t>So send me </a:t>
            </a:r>
            <a:r>
              <a:rPr lang="en-GB" dirty="0" smtClean="0"/>
              <a:t>datasets in other languages with: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642938" y="1700808"/>
            <a:ext cx="7772400" cy="4191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- </a:t>
            </a:r>
            <a:r>
              <a:rPr lang="en-GB" i="1" dirty="0" smtClean="0"/>
              <a:t>Researched frequency data</a:t>
            </a:r>
          </a:p>
          <a:p>
            <a:pPr>
              <a:buFontTx/>
              <a:buChar char="-"/>
            </a:pPr>
            <a:endParaRPr lang="en-GB" i="1" dirty="0" smtClean="0"/>
          </a:p>
          <a:p>
            <a:pPr>
              <a:buFontTx/>
              <a:buChar char="-"/>
            </a:pPr>
            <a:r>
              <a:rPr lang="en-GB" i="1" dirty="0" smtClean="0"/>
              <a:t>CEFR tags               (ideal </a:t>
            </a:r>
            <a:r>
              <a:rPr lang="en-GB" i="1" dirty="0"/>
              <a:t>but not essential</a:t>
            </a:r>
            <a:r>
              <a:rPr lang="en-GB" i="1" dirty="0" smtClean="0"/>
              <a:t>)</a:t>
            </a:r>
            <a:endParaRPr lang="en-GB" i="1" dirty="0" smtClean="0"/>
          </a:p>
          <a:p>
            <a:pPr>
              <a:buFontTx/>
              <a:buChar char="-"/>
            </a:pPr>
            <a:r>
              <a:rPr lang="en-GB" i="1" dirty="0" smtClean="0"/>
              <a:t>Grammatical tags    (ideal but not essential)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And we can try to make a free text analysis tool in your language.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altLang="en-US" sz="3600" i="1" dirty="0"/>
              <a:t>stephen.bax@open.ac.uk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7902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Then our task will be….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642938" y="1700808"/>
            <a:ext cx="7772400" cy="4191000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/>
              <a:t>To use that new tool on large numbers of texts, aiming to provide new </a:t>
            </a:r>
            <a:r>
              <a:rPr lang="en-GB" sz="3600" b="1" i="1" dirty="0" smtClean="0"/>
              <a:t>benchmarks</a:t>
            </a:r>
            <a:r>
              <a:rPr lang="en-GB" sz="3600" dirty="0" smtClean="0"/>
              <a:t> for different CEFR levels</a:t>
            </a:r>
          </a:p>
          <a:p>
            <a:pPr>
              <a:buFontTx/>
              <a:buChar char="-"/>
            </a:pPr>
            <a:endParaRPr lang="en-GB" i="1" dirty="0"/>
          </a:p>
          <a:p>
            <a:pPr marL="0" indent="0">
              <a:buNone/>
            </a:pPr>
            <a:r>
              <a:rPr lang="en-GB" i="1" dirty="0" smtClean="0"/>
              <a:t>e</a:t>
            </a:r>
            <a:r>
              <a:rPr lang="en-GB" i="1" dirty="0" smtClean="0"/>
              <a:t>.g. an A2 Esperanto writing text typically has</a:t>
            </a:r>
          </a:p>
          <a:p>
            <a:pPr lvl="1">
              <a:buFontTx/>
              <a:buChar char="-"/>
            </a:pPr>
            <a:r>
              <a:rPr lang="en-GB" sz="3200" i="1" dirty="0" smtClean="0"/>
              <a:t>68% of lexis in the 0 - K1 range</a:t>
            </a:r>
          </a:p>
          <a:p>
            <a:pPr lvl="1">
              <a:buFontTx/>
              <a:buChar char="-"/>
            </a:pPr>
            <a:r>
              <a:rPr lang="en-GB" sz="3200" i="1" dirty="0" smtClean="0"/>
              <a:t>77% in the 0 – K2 range</a:t>
            </a:r>
          </a:p>
          <a:p>
            <a:pPr>
              <a:buFontTx/>
              <a:buChar char="-"/>
            </a:pPr>
            <a:endParaRPr lang="en-GB" i="1" dirty="0" smtClean="0"/>
          </a:p>
          <a:p>
            <a:pPr marL="0" indent="0">
              <a:buNone/>
            </a:pPr>
            <a:r>
              <a:rPr lang="en-GB" i="1" dirty="0" smtClean="0"/>
              <a:t>Etcetera</a:t>
            </a:r>
            <a:endParaRPr lang="en-GB" i="1" dirty="0" smtClean="0"/>
          </a:p>
          <a:p>
            <a:pPr>
              <a:buFontTx/>
              <a:buChar char="-"/>
            </a:pPr>
            <a:endParaRPr lang="en-GB" i="1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549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2060"/>
                </a:solidFill>
              </a:rPr>
              <a:t>Websites to prepare for</a:t>
            </a:r>
            <a:endParaRPr lang="en-GB" altLang="en-US" dirty="0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>
                <a:solidFill>
                  <a:schemeClr val="accent2"/>
                </a:solidFill>
                <a:latin typeface="+mj-lt"/>
              </a:rPr>
              <a:t>http://</a:t>
            </a: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alteworkshop.wikispaces.com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www.cohmetrix.com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</a:t>
            </a:r>
            <a:r>
              <a:rPr lang="en-GB" kern="1200" dirty="0">
                <a:solidFill>
                  <a:schemeClr val="accent2"/>
                </a:solidFill>
                <a:latin typeface="+mj-lt"/>
              </a:rPr>
              <a:t>l</a:t>
            </a: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extutor.ca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GB" kern="1200" dirty="0" smtClean="0">
                <a:solidFill>
                  <a:schemeClr val="accent2"/>
                </a:solidFill>
                <a:latin typeface="+mj-lt"/>
              </a:rPr>
              <a:t>www.textinspector.com</a:t>
            </a:r>
            <a:endParaRPr lang="en-GB" kern="1200" dirty="0">
              <a:solidFill>
                <a:schemeClr val="accent2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n-GB" kern="1200" dirty="0" smtClean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56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Summary: the value of automated tools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91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 smtClean="0"/>
              <a:t>We need to analyse texts at multiple language-discourse levels: words, syntax, discourse, genre etcetera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</a:t>
            </a:r>
            <a:r>
              <a:rPr lang="en-GB" dirty="0" smtClean="0"/>
              <a:t>utomated tools provide a speedy and efficient way to compare texts on some of these levels, to 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GB" dirty="0" smtClean="0"/>
              <a:t>improve reliability over human judgement/ checklists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GB" dirty="0" smtClean="0"/>
              <a:t>to complement expert judgement (connoisseurship)</a:t>
            </a:r>
          </a:p>
        </p:txBody>
      </p:sp>
    </p:spTree>
    <p:extLst>
      <p:ext uri="{BB962C8B-B14F-4D97-AF65-F5344CB8AC3E}">
        <p14:creationId xmlns:p14="http://schemas.microsoft.com/office/powerpoint/2010/main" val="21527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Key references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74304"/>
            <a:ext cx="7772400" cy="41910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600" dirty="0" smtClean="0"/>
              <a:t>Bax, S. (2013) ‘The cognitive processing of candidates during reading tests: Evidence from 	eye-tracking’ </a:t>
            </a:r>
            <a:r>
              <a:rPr lang="en-GB" altLang="en-US" sz="1600" i="1" dirty="0" smtClean="0"/>
              <a:t>Language Testing</a:t>
            </a:r>
            <a:r>
              <a:rPr lang="en-GB" altLang="en-US" sz="1600" dirty="0" smtClean="0"/>
              <a:t> October 2013 vol. 30 no 4 441-465</a:t>
            </a:r>
          </a:p>
          <a:p>
            <a:pPr eaLnBrk="1" hangingPunct="1">
              <a:buNone/>
            </a:pPr>
            <a:r>
              <a:rPr lang="en-GB" sz="1600" dirty="0" smtClean="0"/>
              <a:t>Coxhead</a:t>
            </a:r>
            <a:r>
              <a:rPr lang="en-GB" sz="1600" dirty="0"/>
              <a:t>, A. (2000) A new academic word list. TESOL Quarterly </a:t>
            </a:r>
            <a:r>
              <a:rPr lang="en-GB" sz="1600" dirty="0" smtClean="0"/>
              <a:t>34 (2), 213-38. </a:t>
            </a:r>
          </a:p>
          <a:p>
            <a:pPr eaLnBrk="1" hangingPunct="1">
              <a:buNone/>
            </a:pPr>
            <a:r>
              <a:rPr lang="en-GB" sz="1600" dirty="0" err="1" smtClean="0"/>
              <a:t>Graesser</a:t>
            </a:r>
            <a:r>
              <a:rPr lang="en-GB" sz="1600" dirty="0"/>
              <a:t>, A.C.,  McNamara, D.S. &amp; </a:t>
            </a:r>
            <a:r>
              <a:rPr lang="en-GB" sz="1600" dirty="0" err="1"/>
              <a:t>Kulikowich</a:t>
            </a:r>
            <a:r>
              <a:rPr lang="en-GB" sz="1600" dirty="0"/>
              <a:t>, J.M. (2011) </a:t>
            </a:r>
            <a:r>
              <a:rPr lang="en-GB" sz="1600" dirty="0" err="1"/>
              <a:t>Coh</a:t>
            </a:r>
            <a:r>
              <a:rPr lang="en-GB" sz="1600" dirty="0"/>
              <a:t>-Metrix: Providing multilevel analyses of text characteristics. Educational Researcher 40 (5) , 223-234. </a:t>
            </a:r>
            <a:endParaRPr lang="en-GB" sz="1600" dirty="0" smtClean="0"/>
          </a:p>
          <a:p>
            <a:pPr eaLnBrk="1" hangingPunct="1">
              <a:buNone/>
            </a:pPr>
            <a:r>
              <a:rPr lang="en-GB" sz="1600" dirty="0" smtClean="0"/>
              <a:t>Green</a:t>
            </a:r>
            <a:r>
              <a:rPr lang="en-GB" sz="1600" dirty="0"/>
              <a:t>, A., Unaldi, A. &amp; Weir, C.J. (2010) Empiricism versus connoisseurship: establishing the </a:t>
            </a:r>
            <a:r>
              <a:rPr lang="en-GB" sz="1600" dirty="0" err="1" smtClean="0"/>
              <a:t>appropriacy</a:t>
            </a:r>
            <a:r>
              <a:rPr lang="en-GB" sz="1600" dirty="0" smtClean="0"/>
              <a:t> of </a:t>
            </a:r>
            <a:r>
              <a:rPr lang="en-GB" sz="1600" dirty="0"/>
              <a:t>texts for testing reading for academic purposes. Language Testing 27 (3), 1-21</a:t>
            </a:r>
            <a:r>
              <a:rPr lang="en-GB" sz="1600" dirty="0" smtClean="0"/>
              <a:t>.</a:t>
            </a:r>
          </a:p>
          <a:p>
            <a:pPr eaLnBrk="1" hangingPunct="1">
              <a:buNone/>
            </a:pPr>
            <a:r>
              <a:rPr lang="en-GB" sz="1600" dirty="0" smtClean="0"/>
              <a:t>Taylor, L &amp; C. Weir (2012) Automated approaches to establishing context validity</a:t>
            </a:r>
            <a:r>
              <a:rPr lang="en-GB" sz="1600" dirty="0"/>
              <a:t> </a:t>
            </a:r>
            <a:r>
              <a:rPr lang="en-GB" sz="1600" dirty="0" smtClean="0"/>
              <a:t>in reading tests, Paper given at the 9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EALTA Conference, Innsbruck, Austria –31 May to 3 June 2012</a:t>
            </a:r>
          </a:p>
          <a:p>
            <a:pPr eaLnBrk="1" hangingPunct="1">
              <a:buNone/>
            </a:pPr>
            <a:r>
              <a:rPr lang="en-GB" altLang="en-US" sz="1600" dirty="0" smtClean="0"/>
              <a:t>Van </a:t>
            </a:r>
            <a:r>
              <a:rPr lang="en-GB" altLang="en-US" sz="1600" dirty="0" err="1" smtClean="0"/>
              <a:t>Waes</a:t>
            </a:r>
            <a:r>
              <a:rPr lang="en-GB" altLang="en-US" sz="1600" dirty="0" smtClean="0"/>
              <a:t>, L., </a:t>
            </a:r>
            <a:r>
              <a:rPr lang="en-GB" altLang="en-US" sz="1600" dirty="0" err="1" smtClean="0"/>
              <a:t>Leijten</a:t>
            </a:r>
            <a:r>
              <a:rPr lang="en-GB" altLang="en-US" sz="1600" dirty="0" smtClean="0"/>
              <a:t>, M., </a:t>
            </a:r>
            <a:r>
              <a:rPr lang="en-GB" altLang="en-US" sz="1600" dirty="0" err="1" smtClean="0"/>
              <a:t>Wengellin</a:t>
            </a:r>
            <a:r>
              <a:rPr lang="en-GB" altLang="en-US" sz="1600" dirty="0" smtClean="0"/>
              <a:t>, A., &amp; E, L. (2012). Logging tools to study digital 	writing processes. In V. W. </a:t>
            </a:r>
            <a:r>
              <a:rPr lang="en-GB" altLang="en-US" sz="1600" dirty="0" err="1" smtClean="0"/>
              <a:t>Berninger</a:t>
            </a:r>
            <a:r>
              <a:rPr lang="en-GB" altLang="en-US" sz="1600" dirty="0" smtClean="0"/>
              <a:t> (Ed.), Past, present, and future 	contributions of cognitive writing research to cognitive psychology (pp. 507-	533). New York/Sussex: Taylor &amp; Francis.</a:t>
            </a:r>
            <a:endParaRPr lang="en-GB" sz="1600" dirty="0"/>
          </a:p>
          <a:p>
            <a:pPr eaLnBrk="1" hangingPunct="1">
              <a:buNone/>
            </a:pPr>
            <a:r>
              <a:rPr lang="en-GB" sz="1600" dirty="0" smtClean="0"/>
              <a:t>Weir</a:t>
            </a:r>
            <a:r>
              <a:rPr lang="en-GB" sz="1600" dirty="0"/>
              <a:t>, C.J., Green, A., Chan, S., Taylor, L., Field, J., Nakatsuhara, F. &amp; Bax, S. (2012) Textual features of CAE reading texts  compared with IELTS reading and essential undergraduate texts. Interim report prepared for Cambridge ESOL Examinations</a:t>
            </a:r>
            <a:r>
              <a:rPr lang="en-GB" sz="1600" dirty="0" smtClean="0"/>
              <a:t>.</a:t>
            </a:r>
            <a:endParaRPr lang="en-GB" altLang="en-US" sz="1600" i="1" dirty="0" smtClean="0"/>
          </a:p>
          <a:p>
            <a:pPr eaLnBrk="1" hangingPunct="1">
              <a:buFontTx/>
              <a:buNone/>
            </a:pPr>
            <a:endParaRPr lang="en-GB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Thank you – </a:t>
            </a:r>
            <a:r>
              <a:rPr lang="en-GB" altLang="en-US" dirty="0" err="1" smtClean="0"/>
              <a:t>kiitos</a:t>
            </a:r>
            <a:r>
              <a:rPr lang="en-GB" altLang="en-US" dirty="0" smtClean="0"/>
              <a:t>!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GB" altLang="en-US" sz="2800" dirty="0" smtClean="0"/>
          </a:p>
          <a:p>
            <a:pPr eaLnBrk="1" hangingPunct="1">
              <a:buFontTx/>
              <a:buNone/>
            </a:pPr>
            <a:endParaRPr lang="en-GB" altLang="en-US" sz="2800" dirty="0" smtClean="0"/>
          </a:p>
          <a:p>
            <a:pPr algn="ctr" eaLnBrk="1" hangingPunct="1">
              <a:buFontTx/>
              <a:buNone/>
            </a:pPr>
            <a:r>
              <a:rPr lang="en-GB" altLang="en-US" sz="4400" dirty="0" smtClean="0"/>
              <a:t>Stephen Bax</a:t>
            </a:r>
          </a:p>
          <a:p>
            <a:pPr algn="ctr" eaLnBrk="1" hangingPunct="1">
              <a:buFontTx/>
              <a:buNone/>
            </a:pPr>
            <a:endParaRPr lang="en-GB" altLang="en-US" sz="4400" dirty="0" smtClean="0"/>
          </a:p>
          <a:p>
            <a:pPr algn="ctr" eaLnBrk="1" hangingPunct="1">
              <a:buFontTx/>
              <a:buNone/>
            </a:pPr>
            <a:r>
              <a:rPr lang="en-GB" altLang="en-US" sz="4400" i="1" dirty="0" smtClean="0"/>
              <a:t>stephen.bax@open.ac.uk</a:t>
            </a:r>
          </a:p>
          <a:p>
            <a:pPr eaLnBrk="1" hangingPunct="1">
              <a:buFontTx/>
              <a:buNone/>
            </a:pPr>
            <a:endParaRPr lang="en-GB" altLang="en-US" sz="2800" dirty="0" smtClean="0"/>
          </a:p>
        </p:txBody>
      </p:sp>
      <p:pic>
        <p:nvPicPr>
          <p:cNvPr id="4301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24" b="84007"/>
          <a:stretch>
            <a:fillRect/>
          </a:stretch>
        </p:blipFill>
        <p:spPr bwMode="auto">
          <a:xfrm>
            <a:off x="6170613" y="284163"/>
            <a:ext cx="22828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00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rgbClr val="00498B"/>
                </a:solidFill>
              </a:rPr>
              <a:t>Sources of validity evidence</a:t>
            </a:r>
            <a:endParaRPr lang="en-GB" alt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56495"/>
            <a:ext cx="3792537" cy="4038600"/>
          </a:xfrm>
        </p:spPr>
        <p:txBody>
          <a:bodyPr/>
          <a:lstStyle/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test-taker </a:t>
            </a:r>
            <a:r>
              <a:rPr lang="en-GB" altLang="en-US" dirty="0">
                <a:solidFill>
                  <a:srgbClr val="0B0705"/>
                </a:solidFill>
              </a:rPr>
              <a:t>characteristics</a:t>
            </a:r>
          </a:p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cognitive </a:t>
            </a:r>
            <a:r>
              <a:rPr lang="en-GB" altLang="en-US" dirty="0">
                <a:solidFill>
                  <a:srgbClr val="0B0705"/>
                </a:solidFill>
              </a:rPr>
              <a:t>focused</a:t>
            </a:r>
          </a:p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context </a:t>
            </a:r>
            <a:r>
              <a:rPr lang="en-GB" altLang="en-US" dirty="0">
                <a:solidFill>
                  <a:srgbClr val="0B0705"/>
                </a:solidFill>
              </a:rPr>
              <a:t>focused </a:t>
            </a:r>
          </a:p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scoring </a:t>
            </a:r>
            <a:r>
              <a:rPr lang="en-GB" altLang="en-US" dirty="0">
                <a:solidFill>
                  <a:srgbClr val="0B0705"/>
                </a:solidFill>
              </a:rPr>
              <a:t>focused</a:t>
            </a:r>
          </a:p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criterion </a:t>
            </a:r>
            <a:r>
              <a:rPr lang="en-GB" altLang="en-US" dirty="0">
                <a:solidFill>
                  <a:srgbClr val="0B0705"/>
                </a:solidFill>
              </a:rPr>
              <a:t>focused (external)</a:t>
            </a:r>
          </a:p>
          <a:p>
            <a:pPr marL="365125" indent="-255588">
              <a:buClr>
                <a:srgbClr val="0042A1"/>
              </a:buClr>
              <a:buSzTx/>
              <a:defRPr/>
            </a:pPr>
            <a:r>
              <a:rPr lang="en-GB" altLang="en-US" dirty="0" smtClean="0">
                <a:solidFill>
                  <a:srgbClr val="0B0705"/>
                </a:solidFill>
              </a:rPr>
              <a:t> consequentially focused</a:t>
            </a:r>
          </a:p>
          <a:p>
            <a:pPr marL="109537" indent="0" algn="r">
              <a:buClr>
                <a:srgbClr val="0042A1"/>
              </a:buClr>
              <a:buSzTx/>
              <a:buNone/>
              <a:defRPr/>
            </a:pPr>
            <a:r>
              <a:rPr lang="en-GB" sz="1400" dirty="0" smtClean="0"/>
              <a:t>Weir</a:t>
            </a:r>
            <a:r>
              <a:rPr lang="en-GB" sz="1400" dirty="0"/>
              <a:t>, C J (2005) </a:t>
            </a:r>
            <a:r>
              <a:rPr lang="en-GB" sz="1400" i="1" dirty="0"/>
              <a:t>Language Testing and Validation: An Evidence-Based Approach,</a:t>
            </a:r>
            <a:r>
              <a:rPr lang="en-GB" sz="1400" dirty="0"/>
              <a:t> Basingstoke: Palgrave Macmillan. </a:t>
            </a:r>
            <a:endParaRPr lang="en-GB" altLang="en-US" sz="1400" dirty="0">
              <a:solidFill>
                <a:srgbClr val="0B0705"/>
              </a:solidFill>
            </a:endParaRPr>
          </a:p>
          <a:p>
            <a:pPr>
              <a:buSzPct val="100000"/>
              <a:defRPr/>
            </a:pPr>
            <a:endParaRPr lang="en-US" sz="1600" dirty="0">
              <a:solidFill>
                <a:srgbClr val="00498B"/>
              </a:solidFill>
            </a:endParaRPr>
          </a:p>
        </p:txBody>
      </p:sp>
      <p:grpSp>
        <p:nvGrpSpPr>
          <p:cNvPr id="20485" name="Group 122"/>
          <p:cNvGrpSpPr>
            <a:grpSpLocks/>
          </p:cNvGrpSpPr>
          <p:nvPr/>
        </p:nvGrpSpPr>
        <p:grpSpPr bwMode="auto">
          <a:xfrm>
            <a:off x="341313" y="2030413"/>
            <a:ext cx="4591050" cy="4032250"/>
            <a:chOff x="1981" y="6574"/>
            <a:chExt cx="7545" cy="4912"/>
          </a:xfrm>
        </p:grpSpPr>
        <p:grpSp>
          <p:nvGrpSpPr>
            <p:cNvPr id="20486" name="Canvas 2"/>
            <p:cNvGrpSpPr>
              <a:grpSpLocks/>
            </p:cNvGrpSpPr>
            <p:nvPr/>
          </p:nvGrpSpPr>
          <p:grpSpPr bwMode="auto">
            <a:xfrm>
              <a:off x="1981" y="6574"/>
              <a:ext cx="7545" cy="4912"/>
              <a:chOff x="0" y="0"/>
              <a:chExt cx="47910" cy="31191"/>
            </a:xfrm>
          </p:grpSpPr>
          <p:sp>
            <p:nvSpPr>
              <p:cNvPr id="10" name="AutoShape 3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7910" cy="3119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z="1200" b="0">
                  <a:latin typeface="Lucida Sans Unicode" pitchFamily="34" charset="0"/>
                </a:endParaRPr>
              </a:p>
            </p:txBody>
          </p:sp>
          <p:sp>
            <p:nvSpPr>
              <p:cNvPr id="20491" name="Rectangle 4"/>
              <p:cNvSpPr>
                <a:spLocks noChangeArrowheads="1"/>
              </p:cNvSpPr>
              <p:nvPr/>
            </p:nvSpPr>
            <p:spPr bwMode="auto">
              <a:xfrm>
                <a:off x="20564" y="1073"/>
                <a:ext cx="9549" cy="301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Test Taker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2" name="Text Box 5"/>
              <p:cNvSpPr txBox="1">
                <a:spLocks noChangeArrowheads="1"/>
              </p:cNvSpPr>
              <p:nvPr/>
            </p:nvSpPr>
            <p:spPr bwMode="auto">
              <a:xfrm>
                <a:off x="1905" y="6037"/>
                <a:ext cx="13417" cy="359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Context validity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3" name="Text Box 6"/>
              <p:cNvSpPr txBox="1">
                <a:spLocks noChangeArrowheads="1"/>
              </p:cNvSpPr>
              <p:nvPr/>
            </p:nvSpPr>
            <p:spPr bwMode="auto">
              <a:xfrm>
                <a:off x="18585" y="5898"/>
                <a:ext cx="14049" cy="37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Cognitive validity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4" name="Text Box 7"/>
              <p:cNvSpPr txBox="1">
                <a:spLocks noChangeArrowheads="1"/>
              </p:cNvSpPr>
              <p:nvPr/>
            </p:nvSpPr>
            <p:spPr bwMode="auto">
              <a:xfrm>
                <a:off x="20219" y="11376"/>
                <a:ext cx="9894" cy="3251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Response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5" name="Text Box 8"/>
              <p:cNvSpPr txBox="1">
                <a:spLocks noChangeArrowheads="1"/>
              </p:cNvSpPr>
              <p:nvPr/>
            </p:nvSpPr>
            <p:spPr bwMode="auto">
              <a:xfrm>
                <a:off x="19307" y="16494"/>
                <a:ext cx="14325" cy="304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Scoring validity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6" name="Text Box 9"/>
              <p:cNvSpPr txBox="1">
                <a:spLocks noChangeArrowheads="1"/>
              </p:cNvSpPr>
              <p:nvPr/>
            </p:nvSpPr>
            <p:spPr bwMode="auto">
              <a:xfrm>
                <a:off x="19307" y="21748"/>
                <a:ext cx="12757" cy="302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Score/Grade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7" name="Text Box 10"/>
              <p:cNvSpPr txBox="1">
                <a:spLocks noChangeArrowheads="1"/>
              </p:cNvSpPr>
              <p:nvPr/>
            </p:nvSpPr>
            <p:spPr bwMode="auto">
              <a:xfrm>
                <a:off x="1905" y="26017"/>
                <a:ext cx="16650" cy="374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Consequential validity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8" name="Text Box 11"/>
              <p:cNvSpPr txBox="1">
                <a:spLocks noChangeArrowheads="1"/>
              </p:cNvSpPr>
              <p:nvPr/>
            </p:nvSpPr>
            <p:spPr bwMode="auto">
              <a:xfrm>
                <a:off x="28445" y="26017"/>
                <a:ext cx="18152" cy="374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SzPct val="85000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bg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zh-TW" sz="1200">
                    <a:solidFill>
                      <a:srgbClr val="392419"/>
                    </a:solidFill>
                    <a:latin typeface="Tahoma" panose="020B0604030504040204" pitchFamily="34" charset="0"/>
                    <a:ea typeface="73239a59"/>
                    <a:cs typeface="Tahoma" panose="020B0604030504040204" pitchFamily="34" charset="0"/>
                  </a:rPr>
                  <a:t>Criterion-related validity</a:t>
                </a:r>
                <a:endParaRPr lang="en-US" altLang="zh-TW" sz="1200">
                  <a:latin typeface="Arial" panose="020B0604020202020204" pitchFamily="34" charset="0"/>
                  <a:ea typeface="Microsoft JhengHei" panose="020B0604030504040204" pitchFamily="34" charset="-120"/>
                  <a:cs typeface="Arial" panose="020B0604020202020204" pitchFamily="34" charset="0"/>
                </a:endParaRPr>
              </a:p>
            </p:txBody>
          </p:sp>
          <p:sp>
            <p:nvSpPr>
              <p:cNvPr id="20499" name="Line 12"/>
              <p:cNvSpPr>
                <a:spLocks noChangeShapeType="1"/>
              </p:cNvSpPr>
              <p:nvPr/>
            </p:nvSpPr>
            <p:spPr bwMode="auto">
              <a:xfrm flipH="1">
                <a:off x="25257" y="4083"/>
                <a:ext cx="89" cy="181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0" name="Line 13"/>
              <p:cNvSpPr>
                <a:spLocks noChangeShapeType="1"/>
              </p:cNvSpPr>
              <p:nvPr/>
            </p:nvSpPr>
            <p:spPr bwMode="auto">
              <a:xfrm>
                <a:off x="25175" y="14627"/>
                <a:ext cx="0" cy="186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1" name="Line 14"/>
              <p:cNvSpPr>
                <a:spLocks noChangeShapeType="1"/>
              </p:cNvSpPr>
              <p:nvPr/>
            </p:nvSpPr>
            <p:spPr bwMode="auto">
              <a:xfrm>
                <a:off x="25169" y="19534"/>
                <a:ext cx="6" cy="221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2" name="Line 15"/>
              <p:cNvSpPr>
                <a:spLocks noChangeShapeType="1"/>
              </p:cNvSpPr>
              <p:nvPr/>
            </p:nvSpPr>
            <p:spPr bwMode="auto">
              <a:xfrm flipH="1">
                <a:off x="8055" y="23007"/>
                <a:ext cx="1125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3" name="Line 16"/>
              <p:cNvSpPr>
                <a:spLocks noChangeShapeType="1"/>
              </p:cNvSpPr>
              <p:nvPr/>
            </p:nvSpPr>
            <p:spPr bwMode="auto">
              <a:xfrm flipH="1">
                <a:off x="32064" y="23112"/>
                <a:ext cx="1125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4" name="Line 17"/>
              <p:cNvSpPr>
                <a:spLocks noChangeShapeType="1"/>
              </p:cNvSpPr>
              <p:nvPr/>
            </p:nvSpPr>
            <p:spPr bwMode="auto">
              <a:xfrm>
                <a:off x="7974" y="23007"/>
                <a:ext cx="0" cy="301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5" name="Line 18"/>
              <p:cNvSpPr>
                <a:spLocks noChangeShapeType="1"/>
              </p:cNvSpPr>
              <p:nvPr/>
            </p:nvSpPr>
            <p:spPr bwMode="auto">
              <a:xfrm>
                <a:off x="43316" y="23007"/>
                <a:ext cx="0" cy="301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6" name="Line 19"/>
              <p:cNvSpPr>
                <a:spLocks noChangeShapeType="1"/>
              </p:cNvSpPr>
              <p:nvPr/>
            </p:nvSpPr>
            <p:spPr bwMode="auto">
              <a:xfrm>
                <a:off x="15322" y="8195"/>
                <a:ext cx="3233" cy="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507" name="Line 20"/>
              <p:cNvSpPr>
                <a:spLocks noChangeShapeType="1"/>
              </p:cNvSpPr>
              <p:nvPr/>
            </p:nvSpPr>
            <p:spPr bwMode="auto">
              <a:xfrm flipH="1">
                <a:off x="25175" y="9631"/>
                <a:ext cx="82" cy="174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0487" name="Group 123"/>
            <p:cNvGrpSpPr>
              <a:grpSpLocks/>
            </p:cNvGrpSpPr>
            <p:nvPr/>
          </p:nvGrpSpPr>
          <p:grpSpPr bwMode="auto">
            <a:xfrm>
              <a:off x="3326" y="6978"/>
              <a:ext cx="1895" cy="2476"/>
              <a:chOff x="3326" y="6978"/>
              <a:chExt cx="1895" cy="2476"/>
            </a:xfrm>
          </p:grpSpPr>
          <p:sp>
            <p:nvSpPr>
              <p:cNvPr id="8" name="直線矢印コネクタ 2"/>
              <p:cNvSpPr>
                <a:spLocks noChangeShapeType="1"/>
              </p:cNvSpPr>
              <p:nvPr/>
            </p:nvSpPr>
            <p:spPr bwMode="auto">
              <a:xfrm>
                <a:off x="3332" y="8100"/>
                <a:ext cx="1696" cy="1354"/>
              </a:xfrm>
              <a:prstGeom prst="bentConnector3">
                <a:avLst>
                  <a:gd name="adj1" fmla="val 588"/>
                </a:avLst>
              </a:prstGeom>
              <a:noFill/>
              <a:ln w="2540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200">
                  <a:latin typeface="+mn-lt"/>
                </a:endParaRPr>
              </a:p>
            </p:txBody>
          </p:sp>
          <p:sp>
            <p:nvSpPr>
              <p:cNvPr id="9" name="直線矢印コネクタ 3"/>
              <p:cNvSpPr>
                <a:spLocks noChangeShapeType="1"/>
              </p:cNvSpPr>
              <p:nvPr/>
            </p:nvSpPr>
            <p:spPr bwMode="auto">
              <a:xfrm rot="10800000" flipV="1">
                <a:off x="3356" y="6978"/>
                <a:ext cx="1871" cy="495"/>
              </a:xfrm>
              <a:prstGeom prst="bentConnector3">
                <a:avLst>
                  <a:gd name="adj1" fmla="val 99944"/>
                </a:avLst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200"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rgbClr val="00498B"/>
                </a:solidFill>
              </a:rPr>
              <a:t>Sources of validity evidence</a:t>
            </a:r>
            <a:endParaRPr lang="en-GB" alt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56495"/>
            <a:ext cx="3792537" cy="4038600"/>
          </a:xfrm>
        </p:spPr>
        <p:txBody>
          <a:bodyPr/>
          <a:lstStyle/>
          <a:p>
            <a:pPr marL="109537" indent="0">
              <a:buClr>
                <a:srgbClr val="0042A1"/>
              </a:buClr>
              <a:buSzTx/>
              <a:buNone/>
              <a:defRPr/>
            </a:pPr>
            <a:r>
              <a:rPr lang="en-GB" dirty="0" smtClean="0"/>
              <a:t>Weir</a:t>
            </a:r>
            <a:r>
              <a:rPr lang="en-GB" dirty="0"/>
              <a:t>, C J (2005) </a:t>
            </a:r>
            <a:r>
              <a:rPr lang="en-GB" i="1" dirty="0"/>
              <a:t>Language Testing and Validation: An Evidence-Based Approach,</a:t>
            </a:r>
            <a:r>
              <a:rPr lang="en-GB" dirty="0"/>
              <a:t> Basingstoke: Palgrave Macmillan. </a:t>
            </a:r>
            <a:endParaRPr lang="en-GB" altLang="en-US" dirty="0">
              <a:solidFill>
                <a:srgbClr val="0B0705"/>
              </a:solidFill>
            </a:endParaRPr>
          </a:p>
          <a:p>
            <a:pPr>
              <a:buSzPct val="100000"/>
              <a:defRPr/>
            </a:pPr>
            <a:endParaRPr lang="en-US" dirty="0">
              <a:solidFill>
                <a:srgbClr val="00498B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6"/>
            <a:ext cx="32004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sz="4800" dirty="0" smtClean="0">
                <a:solidFill>
                  <a:schemeClr val="tx1"/>
                </a:solidFill>
              </a:rPr>
              <a:t>Cognitive validity in reading</a:t>
            </a:r>
            <a:endParaRPr lang="en-US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21507" name="Rectangle 2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i="1" dirty="0" smtClean="0"/>
              <a:t>Cognitive validity: </a:t>
            </a:r>
            <a:r>
              <a:rPr lang="en-GB" altLang="en-US" dirty="0" smtClean="0"/>
              <a:t>“we need to find out if the </a:t>
            </a:r>
            <a:r>
              <a:rPr lang="en-GB" altLang="en-US" i="1" dirty="0" smtClean="0"/>
              <a:t>mental processes</a:t>
            </a:r>
            <a:r>
              <a:rPr lang="en-GB" altLang="en-US" dirty="0" smtClean="0"/>
              <a:t> that a test elicits from a candidate resemble the processes that he/she would employ in non-test conditions” (Field 2012, emphasis in original). </a:t>
            </a:r>
            <a:endParaRPr lang="en-GB" altLang="en-US" i="1" dirty="0" smtClean="0"/>
          </a:p>
          <a:p>
            <a:endParaRPr lang="en-GB" altLang="en-US" dirty="0" smtClean="0"/>
          </a:p>
          <a:p>
            <a:pPr>
              <a:buFontTx/>
              <a:buNone/>
            </a:pPr>
            <a:r>
              <a:rPr lang="en-GB" altLang="en-US" i="1" dirty="0" smtClean="0"/>
              <a:t>	</a:t>
            </a:r>
          </a:p>
          <a:p>
            <a:pPr>
              <a:lnSpc>
                <a:spcPct val="90000"/>
              </a:lnSpc>
            </a:pPr>
            <a:endParaRPr lang="en-GB" altLang="ja-JP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49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642938" y="284163"/>
            <a:ext cx="822325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tx1"/>
                </a:solidFill>
              </a:rPr>
              <a:t>Context validity in reading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191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Context validity relates to the appropriateness of: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b="1" i="1" dirty="0" smtClean="0"/>
              <a:t>linguistic and content demands of the text to be processed</a:t>
            </a:r>
            <a:r>
              <a:rPr lang="en-GB" dirty="0" smtClean="0"/>
              <a:t> (i.e. read and comprehended), and </a:t>
            </a:r>
          </a:p>
          <a:p>
            <a:pPr marL="514350" indent="-514350">
              <a:buFont typeface="+mj-lt"/>
              <a:buAutoNum type="alphaUcPeriod"/>
            </a:pPr>
            <a:r>
              <a:rPr lang="en-GB" b="1" i="1" dirty="0" smtClean="0"/>
              <a:t>the features of the task setting</a:t>
            </a:r>
            <a:r>
              <a:rPr lang="en-GB" dirty="0" smtClean="0"/>
              <a:t> that impact on task completion </a:t>
            </a:r>
          </a:p>
          <a:p>
            <a:pPr marL="0" indent="0" algn="r">
              <a:buNone/>
            </a:pPr>
            <a:endParaRPr lang="en-GB" sz="1400" dirty="0" smtClean="0"/>
          </a:p>
          <a:p>
            <a:pPr marL="0" indent="0" algn="r">
              <a:buNone/>
            </a:pPr>
            <a:r>
              <a:rPr lang="en-GB" sz="1400" dirty="0" smtClean="0"/>
              <a:t>Taylor, L. and C. Weir CRELLA, University of Bedfordshire</a:t>
            </a:r>
          </a:p>
          <a:p>
            <a:pPr marL="0" indent="0" algn="r">
              <a:buNone/>
            </a:pPr>
            <a:r>
              <a:rPr lang="en-GB" sz="1400" dirty="0" smtClean="0"/>
              <a:t>Paper given at the 9th EALTA Conference, Innsbruck, Austria –31 May to 3 June 2012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95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Ricepaper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Designs\Ricepaper.pot</Template>
  <TotalTime>0</TotalTime>
  <Words>1412</Words>
  <Application>Microsoft Office PowerPoint</Application>
  <PresentationFormat>On-screen Show (4:3)</PresentationFormat>
  <Paragraphs>307</Paragraphs>
  <Slides>52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Microsoft JhengHei</vt:lpstr>
      <vt:lpstr>MS PGothic</vt:lpstr>
      <vt:lpstr>73239a59</vt:lpstr>
      <vt:lpstr>Arial</vt:lpstr>
      <vt:lpstr>Lucida Sans Unicode</vt:lpstr>
      <vt:lpstr>Tahoma</vt:lpstr>
      <vt:lpstr>Times New Roman</vt:lpstr>
      <vt:lpstr>Wingdings</vt:lpstr>
      <vt:lpstr>Ricepaper</vt:lpstr>
      <vt:lpstr>        Using technology to establish context and cognitive validity in reading tests  Helsinki 2016  Stephen Bax Professor of Modern Languages and Linguistics The Open University, UK  stephen.bax@open.ac.uk  </vt:lpstr>
      <vt:lpstr>Where and who?</vt:lpstr>
      <vt:lpstr>My background</vt:lpstr>
      <vt:lpstr>Plan of the workshop</vt:lpstr>
      <vt:lpstr>Websites to prepare for</vt:lpstr>
      <vt:lpstr>Sources of validity evidence</vt:lpstr>
      <vt:lpstr>Sources of validity evidence</vt:lpstr>
      <vt:lpstr>Cognitive validity in reading</vt:lpstr>
      <vt:lpstr>Context validity in reading</vt:lpstr>
      <vt:lpstr>Background: ALTE Q-Mark</vt:lpstr>
      <vt:lpstr>Test Construction &amp; Analysis</vt:lpstr>
      <vt:lpstr>Summary</vt:lpstr>
      <vt:lpstr>How can we assess Cognitive validity?</vt:lpstr>
      <vt:lpstr>1. Reading</vt:lpstr>
      <vt:lpstr>PowerPoint Presentation</vt:lpstr>
      <vt:lpstr>PowerPoint Presentation</vt:lpstr>
      <vt:lpstr>PowerPoint Presentation</vt:lpstr>
      <vt:lpstr>2. Eye Tracking and validation</vt:lpstr>
      <vt:lpstr>Background</vt:lpstr>
      <vt:lpstr>Cognitive validity</vt:lpstr>
      <vt:lpstr>How can we research this?</vt:lpstr>
      <vt:lpstr>The contribution of eye-tracking</vt:lpstr>
      <vt:lpstr>PowerPoint Presentation</vt:lpstr>
      <vt:lpstr>The contribution of eye-tracking</vt:lpstr>
      <vt:lpstr>Samples of gaze data</vt:lpstr>
      <vt:lpstr>Research project: how</vt:lpstr>
      <vt:lpstr>Research project: how</vt:lpstr>
      <vt:lpstr>PowerPoint Presentation</vt:lpstr>
      <vt:lpstr>Comparing  with </vt:lpstr>
      <vt:lpstr>Research results</vt:lpstr>
      <vt:lpstr>Successful</vt:lpstr>
      <vt:lpstr>Unsuccessful</vt:lpstr>
      <vt:lpstr>Successful</vt:lpstr>
      <vt:lpstr>Unsuccessful</vt:lpstr>
      <vt:lpstr>Implications for testing</vt:lpstr>
      <vt:lpstr>Implications for test validation</vt:lpstr>
      <vt:lpstr>How can we assess Context validity in reading?</vt:lpstr>
      <vt:lpstr>Establishing context validity in reading tests – questions</vt:lpstr>
      <vt:lpstr>Context Validation: discourse and text analysis</vt:lpstr>
      <vt:lpstr>Context Validation: discourse and text analysis</vt:lpstr>
      <vt:lpstr>Websites to use</vt:lpstr>
      <vt:lpstr>Validation: Discourse and text analysis</vt:lpstr>
      <vt:lpstr>Why vocabulary?</vt:lpstr>
      <vt:lpstr>Discourse and text analysis</vt:lpstr>
      <vt:lpstr>Results for the workshop texts</vt:lpstr>
      <vt:lpstr>PowerPoint Presentation</vt:lpstr>
      <vt:lpstr>Text Inspector uses datasets:</vt:lpstr>
      <vt:lpstr>So send me datasets in other languages with:</vt:lpstr>
      <vt:lpstr>Then our task will be….</vt:lpstr>
      <vt:lpstr>Summary: the value of automated tools</vt:lpstr>
      <vt:lpstr>Key references</vt:lpstr>
      <vt:lpstr>Thank you – kiitos!</vt:lpstr>
    </vt:vector>
  </TitlesOfParts>
  <Company>CCCUC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normalisation</dc:title>
  <dc:creator>Computing Services</dc:creator>
  <cp:lastModifiedBy>Stephen Bax</cp:lastModifiedBy>
  <cp:revision>907</cp:revision>
  <dcterms:created xsi:type="dcterms:W3CDTF">2006-01-26T11:24:49Z</dcterms:created>
  <dcterms:modified xsi:type="dcterms:W3CDTF">2016-11-18T10:00:01Z</dcterms:modified>
</cp:coreProperties>
</file>